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Inter"/>
      <p:regular r:id="rId31"/>
    </p:embeddedFont>
    <p:embeddedFont>
      <p:font typeface="Inter"/>
      <p:regular r:id="rId32"/>
    </p:embeddedFont>
    <p:embeddedFont>
      <p:font typeface="Inter"/>
      <p:regular r:id="rId33"/>
    </p:embeddedFont>
    <p:embeddedFont>
      <p:font typeface="Inter"/>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 Id="rId37" Type="http://schemas.openxmlformats.org/officeDocument/2006/relationships/font" Target="fonts/font7.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slideLayout" Target="../slideLayouts/slideLayout14.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slideLayout" Target="../slideLayouts/slideLayout18.xml"/><Relationship Id="rId11"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9.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slideLayout" Target="../slideLayouts/slideLayout22.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3.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slideLayout" Target="../slideLayouts/slideLayout25.xml"/><Relationship Id="rId7"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20854"/>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Integrating Advanced Features into Your Expo App</a:t>
            </a:r>
            <a:endParaRPr lang="en-US" sz="4450" dirty="0"/>
          </a:p>
        </p:txBody>
      </p:sp>
      <p:sp>
        <p:nvSpPr>
          <p:cNvPr id="4" name="Text 1"/>
          <p:cNvSpPr/>
          <p:nvPr/>
        </p:nvSpPr>
        <p:spPr>
          <a:xfrm>
            <a:off x="793790" y="358735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this comprehensive guide on integrating powerful features into your Expo application. Throughout this presentation, we'll explore how to enhance your React Native app with Gemini AI for intelligent interactions, Maps for location-based services, and Image Picker for media handling.</a:t>
            </a:r>
            <a:endParaRPr lang="en-US" sz="1750" dirty="0"/>
          </a:p>
        </p:txBody>
      </p:sp>
      <p:sp>
        <p:nvSpPr>
          <p:cNvPr id="5" name="Text 2"/>
          <p:cNvSpPr/>
          <p:nvPr/>
        </p:nvSpPr>
        <p:spPr>
          <a:xfrm>
            <a:off x="793790" y="565701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These integrations will elevate your app's capabilities, providing users with sophisticated functionality while maintaining the development simplicity that Expo offers. Let's dive into these implementations and transform your application into a feature-rich experience.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9366"/>
          </a:xfrm>
          <a:prstGeom prst="rect">
            <a:avLst/>
          </a:prstGeom>
        </p:spPr>
      </p:pic>
      <p:sp>
        <p:nvSpPr>
          <p:cNvPr id="3" name="Text 0"/>
          <p:cNvSpPr/>
          <p:nvPr/>
        </p:nvSpPr>
        <p:spPr>
          <a:xfrm>
            <a:off x="793075" y="3172658"/>
            <a:ext cx="12212479" cy="637342"/>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Enhancing User Experience with Gemini Features</a:t>
            </a:r>
            <a:endParaRPr lang="en-US" sz="4000" dirty="0"/>
          </a:p>
        </p:txBody>
      </p:sp>
      <p:pic>
        <p:nvPicPr>
          <p:cNvPr id="4" name="Image 1" descr="preencoded.png">    </p:cNvPr>
          <p:cNvPicPr>
            <a:picLocks noChangeAspect="1"/>
          </p:cNvPicPr>
          <p:nvPr/>
        </p:nvPicPr>
        <p:blipFill>
          <a:blip r:embed="rId2"/>
          <a:stretch>
            <a:fillRect/>
          </a:stretch>
        </p:blipFill>
        <p:spPr>
          <a:xfrm>
            <a:off x="793075" y="4151471"/>
            <a:ext cx="509826" cy="509826"/>
          </a:xfrm>
          <a:prstGeom prst="rect">
            <a:avLst/>
          </a:prstGeom>
        </p:spPr>
      </p:pic>
      <p:sp>
        <p:nvSpPr>
          <p:cNvPr id="5" name="Text 1"/>
          <p:cNvSpPr/>
          <p:nvPr/>
        </p:nvSpPr>
        <p:spPr>
          <a:xfrm>
            <a:off x="1506855" y="4236958"/>
            <a:ext cx="2356009" cy="637223"/>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Real-time Translation</a:t>
            </a:r>
            <a:endParaRPr lang="en-US" sz="2000" dirty="0"/>
          </a:p>
        </p:txBody>
      </p:sp>
      <p:sp>
        <p:nvSpPr>
          <p:cNvPr id="6" name="Text 2"/>
          <p:cNvSpPr/>
          <p:nvPr/>
        </p:nvSpPr>
        <p:spPr>
          <a:xfrm>
            <a:off x="1506855" y="4996458"/>
            <a:ext cx="2356009" cy="260985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Implement multilingual support by processing user text through Gemini's language translation capabilities, allowing your app to break language barriers instantly.</a:t>
            </a:r>
            <a:endParaRPr lang="en-US" sz="1600" dirty="0"/>
          </a:p>
        </p:txBody>
      </p:sp>
      <p:pic>
        <p:nvPicPr>
          <p:cNvPr id="7" name="Image 2" descr="preencoded.png">    </p:cNvPr>
          <p:cNvPicPr>
            <a:picLocks noChangeAspect="1"/>
          </p:cNvPicPr>
          <p:nvPr/>
        </p:nvPicPr>
        <p:blipFill>
          <a:blip r:embed="rId3"/>
          <a:stretch>
            <a:fillRect/>
          </a:stretch>
        </p:blipFill>
        <p:spPr>
          <a:xfrm>
            <a:off x="4117777" y="4151471"/>
            <a:ext cx="509826" cy="509826"/>
          </a:xfrm>
          <a:prstGeom prst="rect">
            <a:avLst/>
          </a:prstGeom>
        </p:spPr>
      </p:pic>
      <p:sp>
        <p:nvSpPr>
          <p:cNvPr id="8" name="Text 3"/>
          <p:cNvSpPr/>
          <p:nvPr/>
        </p:nvSpPr>
        <p:spPr>
          <a:xfrm>
            <a:off x="4831556" y="4236958"/>
            <a:ext cx="2356128" cy="637223"/>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Content Summarization</a:t>
            </a:r>
            <a:endParaRPr lang="en-US" sz="2000" dirty="0"/>
          </a:p>
        </p:txBody>
      </p:sp>
      <p:sp>
        <p:nvSpPr>
          <p:cNvPr id="9" name="Text 4"/>
          <p:cNvSpPr/>
          <p:nvPr/>
        </p:nvSpPr>
        <p:spPr>
          <a:xfrm>
            <a:off x="4831556" y="4996458"/>
            <a:ext cx="2356128" cy="260985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Process long text content to generate concise summaries, helping users quickly understand key information without reading extensive material.</a:t>
            </a:r>
            <a:endParaRPr lang="en-US" sz="1600" dirty="0"/>
          </a:p>
        </p:txBody>
      </p:sp>
      <p:pic>
        <p:nvPicPr>
          <p:cNvPr id="10" name="Image 3" descr="preencoded.png">    </p:cNvPr>
          <p:cNvPicPr>
            <a:picLocks noChangeAspect="1"/>
          </p:cNvPicPr>
          <p:nvPr/>
        </p:nvPicPr>
        <p:blipFill>
          <a:blip r:embed="rId4"/>
          <a:stretch>
            <a:fillRect/>
          </a:stretch>
        </p:blipFill>
        <p:spPr>
          <a:xfrm>
            <a:off x="7442597" y="4151471"/>
            <a:ext cx="509826" cy="509826"/>
          </a:xfrm>
          <a:prstGeom prst="rect">
            <a:avLst/>
          </a:prstGeom>
        </p:spPr>
      </p:pic>
      <p:sp>
        <p:nvSpPr>
          <p:cNvPr id="11" name="Text 5"/>
          <p:cNvSpPr/>
          <p:nvPr/>
        </p:nvSpPr>
        <p:spPr>
          <a:xfrm>
            <a:off x="8156377" y="4236958"/>
            <a:ext cx="2356128" cy="31861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Code Generation</a:t>
            </a:r>
            <a:endParaRPr lang="en-US" sz="2000" dirty="0"/>
          </a:p>
        </p:txBody>
      </p:sp>
      <p:sp>
        <p:nvSpPr>
          <p:cNvPr id="12" name="Text 6"/>
          <p:cNvSpPr/>
          <p:nvPr/>
        </p:nvSpPr>
        <p:spPr>
          <a:xfrm>
            <a:off x="8156377" y="4677847"/>
            <a:ext cx="2356128" cy="260985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Allow developers to generate code snippets directly within your app by describing functionality in natural language, creating a powerful development assistant.</a:t>
            </a:r>
            <a:endParaRPr lang="en-US" sz="1600" dirty="0"/>
          </a:p>
        </p:txBody>
      </p:sp>
      <p:pic>
        <p:nvPicPr>
          <p:cNvPr id="13" name="Image 4" descr="preencoded.png">    </p:cNvPr>
          <p:cNvPicPr>
            <a:picLocks noChangeAspect="1"/>
          </p:cNvPicPr>
          <p:nvPr/>
        </p:nvPicPr>
        <p:blipFill>
          <a:blip r:embed="rId5"/>
          <a:stretch>
            <a:fillRect/>
          </a:stretch>
        </p:blipFill>
        <p:spPr>
          <a:xfrm>
            <a:off x="10767417" y="4151471"/>
            <a:ext cx="509826" cy="509826"/>
          </a:xfrm>
          <a:prstGeom prst="rect">
            <a:avLst/>
          </a:prstGeom>
        </p:spPr>
      </p:pic>
      <p:sp>
        <p:nvSpPr>
          <p:cNvPr id="14" name="Text 7"/>
          <p:cNvSpPr/>
          <p:nvPr/>
        </p:nvSpPr>
        <p:spPr>
          <a:xfrm>
            <a:off x="11481197" y="4236958"/>
            <a:ext cx="2356128" cy="31861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Creative Writing</a:t>
            </a:r>
            <a:endParaRPr lang="en-US" sz="2000" dirty="0"/>
          </a:p>
        </p:txBody>
      </p:sp>
      <p:sp>
        <p:nvSpPr>
          <p:cNvPr id="15" name="Text 8"/>
          <p:cNvSpPr/>
          <p:nvPr/>
        </p:nvSpPr>
        <p:spPr>
          <a:xfrm>
            <a:off x="11481197" y="4677847"/>
            <a:ext cx="2356128" cy="1957388"/>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Enable users to generate stories, poems, or marketing copy based on prompts, turning your app into a creative writing partner.</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789503" y="620316"/>
            <a:ext cx="7564993" cy="1198245"/>
          </a:xfrm>
          <a:prstGeom prst="rect">
            <a:avLst/>
          </a:prstGeom>
          <a:noFill/>
          <a:ln/>
        </p:spPr>
        <p:txBody>
          <a:bodyPr wrap="squar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Handling Gemini API Rate Limits and Costs</a:t>
            </a:r>
            <a:endParaRPr lang="en-US" sz="3750" dirty="0"/>
          </a:p>
        </p:txBody>
      </p:sp>
      <p:sp>
        <p:nvSpPr>
          <p:cNvPr id="4" name="Shape 1"/>
          <p:cNvSpPr/>
          <p:nvPr/>
        </p:nvSpPr>
        <p:spPr>
          <a:xfrm>
            <a:off x="789503" y="2106097"/>
            <a:ext cx="7564993" cy="3756660"/>
          </a:xfrm>
          <a:prstGeom prst="roundRect">
            <a:avLst>
              <a:gd name="adj" fmla="val 2144"/>
            </a:avLst>
          </a:prstGeom>
          <a:noFill/>
          <a:ln w="7620">
            <a:solidFill>
              <a:srgbClr val="000000">
                <a:alpha val="8000"/>
              </a:srgbClr>
            </a:solidFill>
            <a:prstDash val="solid"/>
          </a:ln>
        </p:spPr>
      </p:sp>
      <p:sp>
        <p:nvSpPr>
          <p:cNvPr id="5" name="Shape 2"/>
          <p:cNvSpPr/>
          <p:nvPr/>
        </p:nvSpPr>
        <p:spPr>
          <a:xfrm>
            <a:off x="797123" y="2113717"/>
            <a:ext cx="7549753" cy="551974"/>
          </a:xfrm>
          <a:prstGeom prst="rect">
            <a:avLst/>
          </a:prstGeom>
          <a:solidFill>
            <a:srgbClr val="FFFFFF">
              <a:alpha val="4000"/>
            </a:srgbClr>
          </a:solidFill>
          <a:ln/>
        </p:spPr>
      </p:sp>
      <p:sp>
        <p:nvSpPr>
          <p:cNvPr id="6" name="Text 3"/>
          <p:cNvSpPr/>
          <p:nvPr/>
        </p:nvSpPr>
        <p:spPr>
          <a:xfrm>
            <a:off x="989052" y="2236351"/>
            <a:ext cx="150018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API Tier</a:t>
            </a:r>
            <a:endParaRPr lang="en-US" sz="1500" dirty="0"/>
          </a:p>
        </p:txBody>
      </p:sp>
      <p:sp>
        <p:nvSpPr>
          <p:cNvPr id="7" name="Text 4"/>
          <p:cNvSpPr/>
          <p:nvPr/>
        </p:nvSpPr>
        <p:spPr>
          <a:xfrm>
            <a:off x="2880241" y="2236351"/>
            <a:ext cx="149637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Request Limit</a:t>
            </a:r>
            <a:endParaRPr lang="en-US" sz="1500" dirty="0"/>
          </a:p>
        </p:txBody>
      </p:sp>
      <p:sp>
        <p:nvSpPr>
          <p:cNvPr id="8" name="Text 5"/>
          <p:cNvSpPr/>
          <p:nvPr/>
        </p:nvSpPr>
        <p:spPr>
          <a:xfrm>
            <a:off x="4767620" y="2236351"/>
            <a:ext cx="149637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Cost Structure</a:t>
            </a:r>
            <a:endParaRPr lang="en-US" sz="1500" dirty="0"/>
          </a:p>
        </p:txBody>
      </p:sp>
      <p:sp>
        <p:nvSpPr>
          <p:cNvPr id="9" name="Text 6"/>
          <p:cNvSpPr/>
          <p:nvPr/>
        </p:nvSpPr>
        <p:spPr>
          <a:xfrm>
            <a:off x="6654998" y="2236351"/>
            <a:ext cx="150018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Best Practices</a:t>
            </a:r>
            <a:endParaRPr lang="en-US" sz="1500" dirty="0"/>
          </a:p>
        </p:txBody>
      </p:sp>
      <p:sp>
        <p:nvSpPr>
          <p:cNvPr id="10" name="Shape 7"/>
          <p:cNvSpPr/>
          <p:nvPr/>
        </p:nvSpPr>
        <p:spPr>
          <a:xfrm>
            <a:off x="797123" y="2665690"/>
            <a:ext cx="7549753" cy="1165384"/>
          </a:xfrm>
          <a:prstGeom prst="rect">
            <a:avLst/>
          </a:prstGeom>
          <a:solidFill>
            <a:srgbClr val="000000">
              <a:alpha val="4000"/>
            </a:srgbClr>
          </a:solidFill>
          <a:ln/>
        </p:spPr>
      </p:sp>
      <p:sp>
        <p:nvSpPr>
          <p:cNvPr id="11" name="Text 8"/>
          <p:cNvSpPr/>
          <p:nvPr/>
        </p:nvSpPr>
        <p:spPr>
          <a:xfrm>
            <a:off x="989052" y="2788325"/>
            <a:ext cx="150018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Free Tier</a:t>
            </a:r>
            <a:endParaRPr lang="en-US" sz="1500" dirty="0"/>
          </a:p>
        </p:txBody>
      </p:sp>
      <p:sp>
        <p:nvSpPr>
          <p:cNvPr id="12" name="Text 9"/>
          <p:cNvSpPr/>
          <p:nvPr/>
        </p:nvSpPr>
        <p:spPr>
          <a:xfrm>
            <a:off x="2880241" y="2788325"/>
            <a:ext cx="1496378" cy="613410"/>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60 requests/minute</a:t>
            </a:r>
            <a:endParaRPr lang="en-US" sz="1500" dirty="0"/>
          </a:p>
        </p:txBody>
      </p:sp>
      <p:sp>
        <p:nvSpPr>
          <p:cNvPr id="13" name="Text 10"/>
          <p:cNvSpPr/>
          <p:nvPr/>
        </p:nvSpPr>
        <p:spPr>
          <a:xfrm>
            <a:off x="4767620" y="2788325"/>
            <a:ext cx="1496378" cy="613410"/>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No charge up to quota</a:t>
            </a:r>
            <a:endParaRPr lang="en-US" sz="1500" dirty="0"/>
          </a:p>
        </p:txBody>
      </p:sp>
      <p:sp>
        <p:nvSpPr>
          <p:cNvPr id="14" name="Text 11"/>
          <p:cNvSpPr/>
          <p:nvPr/>
        </p:nvSpPr>
        <p:spPr>
          <a:xfrm>
            <a:off x="6654998" y="2788325"/>
            <a:ext cx="1500188" cy="920115"/>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Implement client-side throttling</a:t>
            </a:r>
            <a:endParaRPr lang="en-US" sz="1500" dirty="0"/>
          </a:p>
        </p:txBody>
      </p:sp>
      <p:sp>
        <p:nvSpPr>
          <p:cNvPr id="15" name="Shape 12"/>
          <p:cNvSpPr/>
          <p:nvPr/>
        </p:nvSpPr>
        <p:spPr>
          <a:xfrm>
            <a:off x="797123" y="3831074"/>
            <a:ext cx="7549753" cy="858679"/>
          </a:xfrm>
          <a:prstGeom prst="rect">
            <a:avLst/>
          </a:prstGeom>
          <a:solidFill>
            <a:srgbClr val="FFFFFF">
              <a:alpha val="4000"/>
            </a:srgbClr>
          </a:solidFill>
          <a:ln/>
        </p:spPr>
      </p:sp>
      <p:sp>
        <p:nvSpPr>
          <p:cNvPr id="16" name="Text 13"/>
          <p:cNvSpPr/>
          <p:nvPr/>
        </p:nvSpPr>
        <p:spPr>
          <a:xfrm>
            <a:off x="989052" y="3953708"/>
            <a:ext cx="150018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Paid Tier</a:t>
            </a:r>
            <a:endParaRPr lang="en-US" sz="1500" dirty="0"/>
          </a:p>
        </p:txBody>
      </p:sp>
      <p:sp>
        <p:nvSpPr>
          <p:cNvPr id="17" name="Text 14"/>
          <p:cNvSpPr/>
          <p:nvPr/>
        </p:nvSpPr>
        <p:spPr>
          <a:xfrm>
            <a:off x="2880241" y="3953708"/>
            <a:ext cx="149637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Custom limits</a:t>
            </a:r>
            <a:endParaRPr lang="en-US" sz="1500" dirty="0"/>
          </a:p>
        </p:txBody>
      </p:sp>
      <p:sp>
        <p:nvSpPr>
          <p:cNvPr id="18" name="Text 15"/>
          <p:cNvSpPr/>
          <p:nvPr/>
        </p:nvSpPr>
        <p:spPr>
          <a:xfrm>
            <a:off x="4767620" y="3953708"/>
            <a:ext cx="1496378" cy="613410"/>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Per-request pricing</a:t>
            </a:r>
            <a:endParaRPr lang="en-US" sz="1500" dirty="0"/>
          </a:p>
        </p:txBody>
      </p:sp>
      <p:sp>
        <p:nvSpPr>
          <p:cNvPr id="19" name="Text 16"/>
          <p:cNvSpPr/>
          <p:nvPr/>
        </p:nvSpPr>
        <p:spPr>
          <a:xfrm>
            <a:off x="6654998" y="3953708"/>
            <a:ext cx="1500188" cy="613410"/>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Monitor usage metrics</a:t>
            </a:r>
            <a:endParaRPr lang="en-US" sz="1500" dirty="0"/>
          </a:p>
        </p:txBody>
      </p:sp>
      <p:sp>
        <p:nvSpPr>
          <p:cNvPr id="20" name="Shape 17"/>
          <p:cNvSpPr/>
          <p:nvPr/>
        </p:nvSpPr>
        <p:spPr>
          <a:xfrm>
            <a:off x="797123" y="4689753"/>
            <a:ext cx="7549753" cy="1165384"/>
          </a:xfrm>
          <a:prstGeom prst="rect">
            <a:avLst/>
          </a:prstGeom>
          <a:solidFill>
            <a:srgbClr val="000000">
              <a:alpha val="4000"/>
            </a:srgbClr>
          </a:solidFill>
          <a:ln/>
        </p:spPr>
      </p:sp>
      <p:sp>
        <p:nvSpPr>
          <p:cNvPr id="21" name="Text 18"/>
          <p:cNvSpPr/>
          <p:nvPr/>
        </p:nvSpPr>
        <p:spPr>
          <a:xfrm>
            <a:off x="989052" y="4812387"/>
            <a:ext cx="150018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Enterprise</a:t>
            </a:r>
            <a:endParaRPr lang="en-US" sz="1500" dirty="0"/>
          </a:p>
        </p:txBody>
      </p:sp>
      <p:sp>
        <p:nvSpPr>
          <p:cNvPr id="22" name="Text 19"/>
          <p:cNvSpPr/>
          <p:nvPr/>
        </p:nvSpPr>
        <p:spPr>
          <a:xfrm>
            <a:off x="2880241" y="4812387"/>
            <a:ext cx="1496378" cy="306705"/>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Negotiable</a:t>
            </a:r>
            <a:endParaRPr lang="en-US" sz="1500" dirty="0"/>
          </a:p>
        </p:txBody>
      </p:sp>
      <p:sp>
        <p:nvSpPr>
          <p:cNvPr id="23" name="Text 20"/>
          <p:cNvSpPr/>
          <p:nvPr/>
        </p:nvSpPr>
        <p:spPr>
          <a:xfrm>
            <a:off x="4767620" y="4812387"/>
            <a:ext cx="1496378" cy="613410"/>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Volume discount</a:t>
            </a:r>
            <a:endParaRPr lang="en-US" sz="1500" dirty="0"/>
          </a:p>
        </p:txBody>
      </p:sp>
      <p:sp>
        <p:nvSpPr>
          <p:cNvPr id="24" name="Text 21"/>
          <p:cNvSpPr/>
          <p:nvPr/>
        </p:nvSpPr>
        <p:spPr>
          <a:xfrm>
            <a:off x="6654998" y="4812387"/>
            <a:ext cx="1500188" cy="920115"/>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Implement caching strategies</a:t>
            </a:r>
            <a:endParaRPr lang="en-US" sz="1500" dirty="0"/>
          </a:p>
        </p:txBody>
      </p:sp>
      <p:sp>
        <p:nvSpPr>
          <p:cNvPr id="25" name="Text 22"/>
          <p:cNvSpPr/>
          <p:nvPr/>
        </p:nvSpPr>
        <p:spPr>
          <a:xfrm>
            <a:off x="789503" y="6078379"/>
            <a:ext cx="7564993" cy="1533525"/>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Effective management of API usage is critical for both application performance and cost control. Implement client-side request batching, response caching, and user quotas to optimize your Gemini integration. Consider implementing a proxy server that handles rate limiting and caching to prevent exposing your API key in client-side code.</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6845" y="551140"/>
            <a:ext cx="6339245" cy="406598"/>
          </a:xfrm>
          <a:prstGeom prst="rect">
            <a:avLst/>
          </a:prstGeom>
          <a:noFill/>
          <a:ln/>
        </p:spPr>
        <p:txBody>
          <a:bodyPr wrap="none" lIns="0" tIns="0" rIns="0" bIns="0" rtlCol="0" anchor="t"/>
          <a:lstStyle/>
          <a:p>
            <a:pPr algn="l" indent="0" marL="0">
              <a:lnSpc>
                <a:spcPts val="3200"/>
              </a:lnSpc>
              <a:buNone/>
            </a:pPr>
            <a:r>
              <a:rPr lang="en-US" sz="2550" b="1" dirty="0">
                <a:solidFill>
                  <a:srgbClr val="000000"/>
                </a:solidFill>
                <a:latin typeface="Inter Bold" pitchFamily="34" charset="0"/>
                <a:ea typeface="Inter Bold" pitchFamily="34" charset="-122"/>
                <a:cs typeface="Inter Bold" pitchFamily="34" charset="-120"/>
              </a:rPr>
              <a:t>Introduction to Maps Integration in Expo</a:t>
            </a:r>
            <a:endParaRPr lang="en-US" sz="2550" dirty="0"/>
          </a:p>
        </p:txBody>
      </p:sp>
      <p:sp>
        <p:nvSpPr>
          <p:cNvPr id="4" name="Text 1"/>
          <p:cNvSpPr/>
          <p:nvPr/>
        </p:nvSpPr>
        <p:spPr>
          <a:xfrm>
            <a:off x="6186845" y="1217771"/>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000000"/>
                </a:solidFill>
                <a:latin typeface="Inter Bold" pitchFamily="34" charset="0"/>
                <a:ea typeface="Inter Bold" pitchFamily="34" charset="-122"/>
                <a:cs typeface="Inter Bold" pitchFamily="34" charset="-120"/>
              </a:rPr>
              <a:t>1.5B+</a:t>
            </a:r>
            <a:endParaRPr lang="en-US" sz="3350" dirty="0"/>
          </a:p>
        </p:txBody>
      </p:sp>
      <p:sp>
        <p:nvSpPr>
          <p:cNvPr id="5" name="Text 2"/>
          <p:cNvSpPr/>
          <p:nvPr/>
        </p:nvSpPr>
        <p:spPr>
          <a:xfrm>
            <a:off x="9245322" y="1809512"/>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000000"/>
                </a:solidFill>
                <a:latin typeface="Inter Bold" pitchFamily="34" charset="0"/>
                <a:ea typeface="Inter Bold" pitchFamily="34" charset="-122"/>
                <a:cs typeface="Inter Bold" pitchFamily="34" charset="-120"/>
              </a:rPr>
              <a:t>Active Users</a:t>
            </a:r>
            <a:endParaRPr lang="en-US" sz="1250" dirty="0"/>
          </a:p>
        </p:txBody>
      </p:sp>
      <p:sp>
        <p:nvSpPr>
          <p:cNvPr id="6" name="Text 3"/>
          <p:cNvSpPr/>
          <p:nvPr/>
        </p:nvSpPr>
        <p:spPr>
          <a:xfrm>
            <a:off x="6186845" y="2090738"/>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Monthly active users of Google Maps globally</a:t>
            </a:r>
            <a:endParaRPr lang="en-US" sz="1000" dirty="0"/>
          </a:p>
        </p:txBody>
      </p:sp>
      <p:sp>
        <p:nvSpPr>
          <p:cNvPr id="7" name="Text 4"/>
          <p:cNvSpPr/>
          <p:nvPr/>
        </p:nvSpPr>
        <p:spPr>
          <a:xfrm>
            <a:off x="6186845" y="2754035"/>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000000"/>
                </a:solidFill>
                <a:latin typeface="Inter Bold" pitchFamily="34" charset="0"/>
                <a:ea typeface="Inter Bold" pitchFamily="34" charset="-122"/>
                <a:cs typeface="Inter Bold" pitchFamily="34" charset="-120"/>
              </a:rPr>
              <a:t>220+</a:t>
            </a:r>
            <a:endParaRPr lang="en-US" sz="3350" dirty="0"/>
          </a:p>
        </p:txBody>
      </p:sp>
      <p:sp>
        <p:nvSpPr>
          <p:cNvPr id="8" name="Text 5"/>
          <p:cNvSpPr/>
          <p:nvPr/>
        </p:nvSpPr>
        <p:spPr>
          <a:xfrm>
            <a:off x="9245322" y="3345775"/>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000000"/>
                </a:solidFill>
                <a:latin typeface="Inter Bold" pitchFamily="34" charset="0"/>
                <a:ea typeface="Inter Bold" pitchFamily="34" charset="-122"/>
                <a:cs typeface="Inter Bold" pitchFamily="34" charset="-120"/>
              </a:rPr>
              <a:t>Countries</a:t>
            </a:r>
            <a:endParaRPr lang="en-US" sz="1250" dirty="0"/>
          </a:p>
        </p:txBody>
      </p:sp>
      <p:sp>
        <p:nvSpPr>
          <p:cNvPr id="9" name="Text 6"/>
          <p:cNvSpPr/>
          <p:nvPr/>
        </p:nvSpPr>
        <p:spPr>
          <a:xfrm>
            <a:off x="6186845" y="3627001"/>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Worldwide map coverage</a:t>
            </a:r>
            <a:endParaRPr lang="en-US" sz="1000" dirty="0"/>
          </a:p>
        </p:txBody>
      </p:sp>
      <p:sp>
        <p:nvSpPr>
          <p:cNvPr id="10" name="Text 7"/>
          <p:cNvSpPr/>
          <p:nvPr/>
        </p:nvSpPr>
        <p:spPr>
          <a:xfrm>
            <a:off x="6186845" y="4290298"/>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000000"/>
                </a:solidFill>
                <a:latin typeface="Inter Bold" pitchFamily="34" charset="0"/>
                <a:ea typeface="Inter Bold" pitchFamily="34" charset="-122"/>
                <a:cs typeface="Inter Bold" pitchFamily="34" charset="-120"/>
              </a:rPr>
              <a:t>25M+</a:t>
            </a:r>
            <a:endParaRPr lang="en-US" sz="3350" dirty="0"/>
          </a:p>
        </p:txBody>
      </p:sp>
      <p:sp>
        <p:nvSpPr>
          <p:cNvPr id="11" name="Text 8"/>
          <p:cNvSpPr/>
          <p:nvPr/>
        </p:nvSpPr>
        <p:spPr>
          <a:xfrm>
            <a:off x="9245322" y="4882039"/>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000000"/>
                </a:solidFill>
                <a:latin typeface="Inter Bold" pitchFamily="34" charset="0"/>
                <a:ea typeface="Inter Bold" pitchFamily="34" charset="-122"/>
                <a:cs typeface="Inter Bold" pitchFamily="34" charset="-120"/>
              </a:rPr>
              <a:t>Updates</a:t>
            </a:r>
            <a:endParaRPr lang="en-US" sz="1250" dirty="0"/>
          </a:p>
        </p:txBody>
      </p:sp>
      <p:sp>
        <p:nvSpPr>
          <p:cNvPr id="12" name="Text 9"/>
          <p:cNvSpPr/>
          <p:nvPr/>
        </p:nvSpPr>
        <p:spPr>
          <a:xfrm>
            <a:off x="6186845" y="5163264"/>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Daily updates to map data</a:t>
            </a:r>
            <a:endParaRPr lang="en-US" sz="1000" dirty="0"/>
          </a:p>
        </p:txBody>
      </p:sp>
      <p:sp>
        <p:nvSpPr>
          <p:cNvPr id="13" name="Text 10"/>
          <p:cNvSpPr/>
          <p:nvPr/>
        </p:nvSpPr>
        <p:spPr>
          <a:xfrm>
            <a:off x="6186845" y="5826562"/>
            <a:ext cx="7743111" cy="429220"/>
          </a:xfrm>
          <a:prstGeom prst="rect">
            <a:avLst/>
          </a:prstGeom>
          <a:noFill/>
          <a:ln/>
        </p:spPr>
        <p:txBody>
          <a:bodyPr wrap="none" lIns="0" tIns="0" rIns="0" bIns="0" rtlCol="0" anchor="t"/>
          <a:lstStyle/>
          <a:p>
            <a:pPr algn="ctr" indent="0" marL="0">
              <a:lnSpc>
                <a:spcPts val="3350"/>
              </a:lnSpc>
              <a:buNone/>
            </a:pPr>
            <a:r>
              <a:rPr lang="en-US" sz="3350" b="1" dirty="0">
                <a:solidFill>
                  <a:srgbClr val="000000"/>
                </a:solidFill>
                <a:latin typeface="Inter Bold" pitchFamily="34" charset="0"/>
                <a:ea typeface="Inter Bold" pitchFamily="34" charset="-122"/>
                <a:cs typeface="Inter Bold" pitchFamily="34" charset="-120"/>
              </a:rPr>
              <a:t>150M+</a:t>
            </a:r>
            <a:endParaRPr lang="en-US" sz="3350" dirty="0"/>
          </a:p>
        </p:txBody>
      </p:sp>
      <p:sp>
        <p:nvSpPr>
          <p:cNvPr id="14" name="Text 11"/>
          <p:cNvSpPr/>
          <p:nvPr/>
        </p:nvSpPr>
        <p:spPr>
          <a:xfrm>
            <a:off x="9245322" y="6418302"/>
            <a:ext cx="1626156" cy="203240"/>
          </a:xfrm>
          <a:prstGeom prst="rect">
            <a:avLst/>
          </a:prstGeom>
          <a:noFill/>
          <a:ln/>
        </p:spPr>
        <p:txBody>
          <a:bodyPr wrap="none" lIns="0" tIns="0" rIns="0" bIns="0" rtlCol="0" anchor="t"/>
          <a:lstStyle/>
          <a:p>
            <a:pPr algn="ctr" indent="0" marL="0">
              <a:lnSpc>
                <a:spcPts val="1600"/>
              </a:lnSpc>
              <a:buNone/>
            </a:pPr>
            <a:r>
              <a:rPr lang="en-US" sz="1250" b="1" dirty="0">
                <a:solidFill>
                  <a:srgbClr val="000000"/>
                </a:solidFill>
                <a:latin typeface="Inter Bold" pitchFamily="34" charset="0"/>
                <a:ea typeface="Inter Bold" pitchFamily="34" charset="-122"/>
                <a:cs typeface="Inter Bold" pitchFamily="34" charset="-120"/>
              </a:rPr>
              <a:t>Businesses</a:t>
            </a:r>
            <a:endParaRPr lang="en-US" sz="1250" dirty="0"/>
          </a:p>
        </p:txBody>
      </p:sp>
      <p:sp>
        <p:nvSpPr>
          <p:cNvPr id="15" name="Text 12"/>
          <p:cNvSpPr/>
          <p:nvPr/>
        </p:nvSpPr>
        <p:spPr>
          <a:xfrm>
            <a:off x="6186845" y="6699528"/>
            <a:ext cx="7743111" cy="208121"/>
          </a:xfrm>
          <a:prstGeom prst="rect">
            <a:avLst/>
          </a:prstGeom>
          <a:noFill/>
          <a:ln/>
        </p:spPr>
        <p:txBody>
          <a:bodyPr wrap="none" lIns="0" tIns="0" rIns="0" bIns="0" rtlCol="0" anchor="t"/>
          <a:lstStyle/>
          <a:p>
            <a:pPr algn="ctr" indent="0" marL="0">
              <a:lnSpc>
                <a:spcPts val="1600"/>
              </a:lnSpc>
              <a:buNone/>
            </a:pPr>
            <a:r>
              <a:rPr lang="en-US" sz="1000" dirty="0">
                <a:solidFill>
                  <a:srgbClr val="000000"/>
                </a:solidFill>
                <a:latin typeface="Inter" pitchFamily="34" charset="0"/>
                <a:ea typeface="Inter" pitchFamily="34" charset="-122"/>
                <a:cs typeface="Inter" pitchFamily="34" charset="-120"/>
              </a:rPr>
              <a:t>Local businesses mapped globally</a:t>
            </a:r>
            <a:endParaRPr lang="en-US" sz="1000" dirty="0"/>
          </a:p>
        </p:txBody>
      </p:sp>
      <p:sp>
        <p:nvSpPr>
          <p:cNvPr id="16" name="Text 13"/>
          <p:cNvSpPr/>
          <p:nvPr/>
        </p:nvSpPr>
        <p:spPr>
          <a:xfrm>
            <a:off x="6186845" y="7053977"/>
            <a:ext cx="7743111" cy="624364"/>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Maps integration enables your Expo application to incorporate location-based features, navigation capabilities, and spatial data visualization. This functionality has become essential for modern mobile applications across various industries, from retail and logistics to hospitality and gaming.</a:t>
            </a:r>
            <a:endParaRPr lang="en-US" sz="1000" dirty="0"/>
          </a:p>
        </p:txBody>
      </p:sp>
      <p:pic>
        <p:nvPicPr>
          <p:cNvPr id="17"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38056"/>
            <a:ext cx="7556421" cy="1063228"/>
          </a:xfrm>
          <a:prstGeom prst="rect">
            <a:avLst/>
          </a:prstGeom>
          <a:noFill/>
          <a:ln/>
        </p:spPr>
        <p:txBody>
          <a:bodyPr wrap="squar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Setting Up Google Maps Platform for Your App</a:t>
            </a:r>
            <a:endParaRPr lang="en-US" sz="3300" dirty="0"/>
          </a:p>
        </p:txBody>
      </p:sp>
      <p:pic>
        <p:nvPicPr>
          <p:cNvPr id="4" name="Image 1" descr="preencoded.png">    </p:cNvPr>
          <p:cNvPicPr>
            <a:picLocks noChangeAspect="1"/>
          </p:cNvPicPr>
          <p:nvPr/>
        </p:nvPicPr>
        <p:blipFill>
          <a:blip r:embed="rId2"/>
          <a:stretch>
            <a:fillRect/>
          </a:stretch>
        </p:blipFill>
        <p:spPr>
          <a:xfrm>
            <a:off x="6280190" y="1956435"/>
            <a:ext cx="850583" cy="1020723"/>
          </a:xfrm>
          <a:prstGeom prst="rect">
            <a:avLst/>
          </a:prstGeom>
        </p:spPr>
      </p:pic>
      <p:sp>
        <p:nvSpPr>
          <p:cNvPr id="5" name="Text 1"/>
          <p:cNvSpPr/>
          <p:nvPr/>
        </p:nvSpPr>
        <p:spPr>
          <a:xfrm>
            <a:off x="7385923" y="2126456"/>
            <a:ext cx="2930604"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Create Google Cloud Project</a:t>
            </a:r>
            <a:endParaRPr lang="en-US" sz="1650" dirty="0"/>
          </a:p>
        </p:txBody>
      </p:sp>
      <p:sp>
        <p:nvSpPr>
          <p:cNvPr id="6" name="Text 2"/>
          <p:cNvSpPr/>
          <p:nvPr/>
        </p:nvSpPr>
        <p:spPr>
          <a:xfrm>
            <a:off x="7385923" y="2494240"/>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Set up project in Google Cloud Console</a:t>
            </a:r>
            <a:endParaRPr lang="en-US" sz="1300" dirty="0"/>
          </a:p>
        </p:txBody>
      </p:sp>
      <p:pic>
        <p:nvPicPr>
          <p:cNvPr id="7" name="Image 2" descr="preencoded.png">    </p:cNvPr>
          <p:cNvPicPr>
            <a:picLocks noChangeAspect="1"/>
          </p:cNvPicPr>
          <p:nvPr/>
        </p:nvPicPr>
        <p:blipFill>
          <a:blip r:embed="rId3"/>
          <a:stretch>
            <a:fillRect/>
          </a:stretch>
        </p:blipFill>
        <p:spPr>
          <a:xfrm>
            <a:off x="6280190" y="2977158"/>
            <a:ext cx="850583" cy="1020723"/>
          </a:xfrm>
          <a:prstGeom prst="rect">
            <a:avLst/>
          </a:prstGeom>
        </p:spPr>
      </p:pic>
      <p:sp>
        <p:nvSpPr>
          <p:cNvPr id="8" name="Text 3"/>
          <p:cNvSpPr/>
          <p:nvPr/>
        </p:nvSpPr>
        <p:spPr>
          <a:xfrm>
            <a:off x="7385923" y="3147179"/>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Enable Billing</a:t>
            </a:r>
            <a:endParaRPr lang="en-US" sz="1650" dirty="0"/>
          </a:p>
        </p:txBody>
      </p:sp>
      <p:sp>
        <p:nvSpPr>
          <p:cNvPr id="9" name="Text 4"/>
          <p:cNvSpPr/>
          <p:nvPr/>
        </p:nvSpPr>
        <p:spPr>
          <a:xfrm>
            <a:off x="7385923" y="3514963"/>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Configure payment method for API usage</a:t>
            </a:r>
            <a:endParaRPr lang="en-US" sz="1300" dirty="0"/>
          </a:p>
        </p:txBody>
      </p:sp>
      <p:pic>
        <p:nvPicPr>
          <p:cNvPr id="10" name="Image 3" descr="preencoded.png">    </p:cNvPr>
          <p:cNvPicPr>
            <a:picLocks noChangeAspect="1"/>
          </p:cNvPicPr>
          <p:nvPr/>
        </p:nvPicPr>
        <p:blipFill>
          <a:blip r:embed="rId4"/>
          <a:stretch>
            <a:fillRect/>
          </a:stretch>
        </p:blipFill>
        <p:spPr>
          <a:xfrm>
            <a:off x="6280190" y="3997881"/>
            <a:ext cx="850583" cy="1020723"/>
          </a:xfrm>
          <a:prstGeom prst="rect">
            <a:avLst/>
          </a:prstGeom>
        </p:spPr>
      </p:pic>
      <p:sp>
        <p:nvSpPr>
          <p:cNvPr id="11" name="Text 5"/>
          <p:cNvSpPr/>
          <p:nvPr/>
        </p:nvSpPr>
        <p:spPr>
          <a:xfrm>
            <a:off x="7385923" y="4167902"/>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Enable Maps API</a:t>
            </a:r>
            <a:endParaRPr lang="en-US" sz="1650" dirty="0"/>
          </a:p>
        </p:txBody>
      </p:sp>
      <p:sp>
        <p:nvSpPr>
          <p:cNvPr id="12" name="Text 6"/>
          <p:cNvSpPr/>
          <p:nvPr/>
        </p:nvSpPr>
        <p:spPr>
          <a:xfrm>
            <a:off x="7385923" y="4535686"/>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Activate Maps, Places, and Geocoding APIs</a:t>
            </a:r>
            <a:endParaRPr lang="en-US" sz="1300" dirty="0"/>
          </a:p>
        </p:txBody>
      </p:sp>
      <p:pic>
        <p:nvPicPr>
          <p:cNvPr id="13" name="Image 4" descr="preencoded.png">    </p:cNvPr>
          <p:cNvPicPr>
            <a:picLocks noChangeAspect="1"/>
          </p:cNvPicPr>
          <p:nvPr/>
        </p:nvPicPr>
        <p:blipFill>
          <a:blip r:embed="rId5"/>
          <a:stretch>
            <a:fillRect/>
          </a:stretch>
        </p:blipFill>
        <p:spPr>
          <a:xfrm>
            <a:off x="6280190" y="5018603"/>
            <a:ext cx="850583" cy="1020723"/>
          </a:xfrm>
          <a:prstGeom prst="rect">
            <a:avLst/>
          </a:prstGeom>
        </p:spPr>
      </p:pic>
      <p:sp>
        <p:nvSpPr>
          <p:cNvPr id="14" name="Text 7"/>
          <p:cNvSpPr/>
          <p:nvPr/>
        </p:nvSpPr>
        <p:spPr>
          <a:xfrm>
            <a:off x="7385923" y="5188625"/>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Generate API Keys</a:t>
            </a:r>
            <a:endParaRPr lang="en-US" sz="1650" dirty="0"/>
          </a:p>
        </p:txBody>
      </p:sp>
      <p:sp>
        <p:nvSpPr>
          <p:cNvPr id="15" name="Text 8"/>
          <p:cNvSpPr/>
          <p:nvPr/>
        </p:nvSpPr>
        <p:spPr>
          <a:xfrm>
            <a:off x="7385923" y="5556409"/>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Create restricted API keys for app use</a:t>
            </a:r>
            <a:endParaRPr lang="en-US" sz="1300" dirty="0"/>
          </a:p>
        </p:txBody>
      </p:sp>
      <p:sp>
        <p:nvSpPr>
          <p:cNvPr id="16" name="Text 9"/>
          <p:cNvSpPr/>
          <p:nvPr/>
        </p:nvSpPr>
        <p:spPr>
          <a:xfrm>
            <a:off x="6280190" y="6230660"/>
            <a:ext cx="7556421" cy="136088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Proper setup of your Google Maps Platform account is essential for secure and cost-effective map integration. When creating API keys, implement appropriate restrictions based on application ID, referrer URLs, and IP addresses to prevent unauthorized usage. The Google Cloud Console provides comprehensive usage analytics to monitor your application's map-related API calls.</a:t>
            </a:r>
            <a:endParaRPr lang="en-US" sz="1300" dirty="0"/>
          </a:p>
        </p:txBody>
      </p:sp>
      <p:pic>
        <p:nvPicPr>
          <p:cNvPr id="17"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9459" y="522208"/>
            <a:ext cx="5428059" cy="384810"/>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Installing React Native Maps in Expo</a:t>
            </a:r>
            <a:endParaRPr lang="en-US" sz="2400" dirty="0"/>
          </a:p>
        </p:txBody>
      </p:sp>
      <p:sp>
        <p:nvSpPr>
          <p:cNvPr id="4" name="Shape 1"/>
          <p:cNvSpPr/>
          <p:nvPr/>
        </p:nvSpPr>
        <p:spPr>
          <a:xfrm>
            <a:off x="6287929" y="1091684"/>
            <a:ext cx="15240" cy="6615708"/>
          </a:xfrm>
          <a:prstGeom prst="roundRect">
            <a:avLst>
              <a:gd name="adj" fmla="val 339390"/>
            </a:avLst>
          </a:prstGeom>
          <a:solidFill>
            <a:srgbClr val="E1C7B6"/>
          </a:solidFill>
          <a:ln/>
        </p:spPr>
      </p:sp>
      <p:sp>
        <p:nvSpPr>
          <p:cNvPr id="5" name="Shape 2"/>
          <p:cNvSpPr/>
          <p:nvPr/>
        </p:nvSpPr>
        <p:spPr>
          <a:xfrm>
            <a:off x="6411218" y="1222534"/>
            <a:ext cx="369332" cy="15240"/>
          </a:xfrm>
          <a:prstGeom prst="roundRect">
            <a:avLst>
              <a:gd name="adj" fmla="val 339390"/>
            </a:avLst>
          </a:prstGeom>
          <a:solidFill>
            <a:srgbClr val="E1C7B6"/>
          </a:solidFill>
          <a:ln/>
        </p:spPr>
      </p:sp>
      <p:sp>
        <p:nvSpPr>
          <p:cNvPr id="6" name="Shape 3"/>
          <p:cNvSpPr/>
          <p:nvPr/>
        </p:nvSpPr>
        <p:spPr>
          <a:xfrm>
            <a:off x="6149400" y="1091684"/>
            <a:ext cx="277058" cy="277058"/>
          </a:xfrm>
          <a:prstGeom prst="roundRect">
            <a:avLst>
              <a:gd name="adj" fmla="val 18669"/>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6195536" y="1114723"/>
            <a:ext cx="184666" cy="230862"/>
          </a:xfrm>
          <a:prstGeom prst="rect">
            <a:avLst/>
          </a:prstGeom>
        </p:spPr>
      </p:pic>
      <p:sp>
        <p:nvSpPr>
          <p:cNvPr id="8" name="Text 4"/>
          <p:cNvSpPr/>
          <p:nvPr/>
        </p:nvSpPr>
        <p:spPr>
          <a:xfrm>
            <a:off x="6903720" y="1133951"/>
            <a:ext cx="1539359" cy="192405"/>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Install Package</a:t>
            </a:r>
            <a:endParaRPr lang="en-US" sz="1200" dirty="0"/>
          </a:p>
        </p:txBody>
      </p:sp>
      <p:sp>
        <p:nvSpPr>
          <p:cNvPr id="9" name="Shape 5"/>
          <p:cNvSpPr/>
          <p:nvPr/>
        </p:nvSpPr>
        <p:spPr>
          <a:xfrm>
            <a:off x="6903720" y="1464826"/>
            <a:ext cx="7063621" cy="381476"/>
          </a:xfrm>
          <a:prstGeom prst="roundRect">
            <a:avLst>
              <a:gd name="adj" fmla="val 13559"/>
            </a:avLst>
          </a:prstGeom>
          <a:solidFill>
            <a:srgbClr val="FBE1D0"/>
          </a:solidFill>
          <a:ln/>
        </p:spPr>
      </p:sp>
      <p:sp>
        <p:nvSpPr>
          <p:cNvPr id="10" name="Shape 6"/>
          <p:cNvSpPr/>
          <p:nvPr/>
        </p:nvSpPr>
        <p:spPr>
          <a:xfrm>
            <a:off x="6897648" y="1464826"/>
            <a:ext cx="7075765" cy="381476"/>
          </a:xfrm>
          <a:prstGeom prst="roundRect">
            <a:avLst>
              <a:gd name="adj" fmla="val 4842"/>
            </a:avLst>
          </a:prstGeom>
          <a:solidFill>
            <a:srgbClr val="FBE1D0"/>
          </a:solidFill>
          <a:ln/>
        </p:spPr>
      </p:sp>
      <p:sp>
        <p:nvSpPr>
          <p:cNvPr id="11" name="Text 7"/>
          <p:cNvSpPr/>
          <p:nvPr/>
        </p:nvSpPr>
        <p:spPr>
          <a:xfrm>
            <a:off x="7020758" y="1557099"/>
            <a:ext cx="6829544"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npx expo install react-native-maps</a:t>
            </a:r>
            <a:endParaRPr lang="en-US" sz="950" dirty="0"/>
          </a:p>
        </p:txBody>
      </p:sp>
      <p:sp>
        <p:nvSpPr>
          <p:cNvPr id="12" name="Text 8"/>
          <p:cNvSpPr/>
          <p:nvPr/>
        </p:nvSpPr>
        <p:spPr>
          <a:xfrm>
            <a:off x="6903720" y="1984772"/>
            <a:ext cx="7063621"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Inter" pitchFamily="34" charset="0"/>
                <a:ea typeface="Inter" pitchFamily="34" charset="-122"/>
                <a:cs typeface="Inter" pitchFamily="34" charset="-120"/>
              </a:rPr>
              <a:t>Add the core maps package to your project dependencies</a:t>
            </a:r>
            <a:endParaRPr lang="en-US" sz="950" dirty="0"/>
          </a:p>
        </p:txBody>
      </p:sp>
      <p:sp>
        <p:nvSpPr>
          <p:cNvPr id="13" name="Shape 9"/>
          <p:cNvSpPr/>
          <p:nvPr/>
        </p:nvSpPr>
        <p:spPr>
          <a:xfrm>
            <a:off x="6411218" y="2558772"/>
            <a:ext cx="369332" cy="15240"/>
          </a:xfrm>
          <a:prstGeom prst="roundRect">
            <a:avLst>
              <a:gd name="adj" fmla="val 339390"/>
            </a:avLst>
          </a:prstGeom>
          <a:solidFill>
            <a:srgbClr val="E1C7B6"/>
          </a:solidFill>
          <a:ln/>
        </p:spPr>
      </p:sp>
      <p:sp>
        <p:nvSpPr>
          <p:cNvPr id="14" name="Shape 10"/>
          <p:cNvSpPr/>
          <p:nvPr/>
        </p:nvSpPr>
        <p:spPr>
          <a:xfrm>
            <a:off x="6149400" y="2427922"/>
            <a:ext cx="277058" cy="277058"/>
          </a:xfrm>
          <a:prstGeom prst="roundRect">
            <a:avLst>
              <a:gd name="adj" fmla="val 18669"/>
            </a:avLst>
          </a:prstGeom>
          <a:solidFill>
            <a:srgbClr val="FBE1D0"/>
          </a:solidFill>
          <a:ln w="7620">
            <a:solidFill>
              <a:srgbClr val="E1C7B6"/>
            </a:solidFill>
            <a:prstDash val="solid"/>
          </a:ln>
        </p:spPr>
      </p:sp>
      <p:pic>
        <p:nvPicPr>
          <p:cNvPr id="15" name="Image 2" descr="preencoded.png">    </p:cNvPr>
          <p:cNvPicPr>
            <a:picLocks noChangeAspect="1"/>
          </p:cNvPicPr>
          <p:nvPr/>
        </p:nvPicPr>
        <p:blipFill>
          <a:blip r:embed="rId3"/>
          <a:stretch>
            <a:fillRect/>
          </a:stretch>
        </p:blipFill>
        <p:spPr>
          <a:xfrm>
            <a:off x="6195536" y="2450961"/>
            <a:ext cx="184666" cy="230862"/>
          </a:xfrm>
          <a:prstGeom prst="rect">
            <a:avLst/>
          </a:prstGeom>
        </p:spPr>
      </p:pic>
      <p:sp>
        <p:nvSpPr>
          <p:cNvPr id="16" name="Text 11"/>
          <p:cNvSpPr/>
          <p:nvPr/>
        </p:nvSpPr>
        <p:spPr>
          <a:xfrm>
            <a:off x="6903720" y="2470190"/>
            <a:ext cx="1539359" cy="192405"/>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Update app.json</a:t>
            </a:r>
            <a:endParaRPr lang="en-US" sz="1200" dirty="0"/>
          </a:p>
        </p:txBody>
      </p:sp>
      <p:sp>
        <p:nvSpPr>
          <p:cNvPr id="17" name="Text 12"/>
          <p:cNvSpPr/>
          <p:nvPr/>
        </p:nvSpPr>
        <p:spPr>
          <a:xfrm>
            <a:off x="6903720" y="2736413"/>
            <a:ext cx="7063621"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Inter" pitchFamily="34" charset="0"/>
                <a:ea typeface="Inter" pitchFamily="34" charset="-122"/>
                <a:cs typeface="Inter" pitchFamily="34" charset="-120"/>
              </a:rPr>
              <a:t>Configure with your Google Maps API key</a:t>
            </a:r>
            <a:endParaRPr lang="en-US" sz="950" dirty="0"/>
          </a:p>
        </p:txBody>
      </p:sp>
      <p:sp>
        <p:nvSpPr>
          <p:cNvPr id="18" name="Shape 13"/>
          <p:cNvSpPr/>
          <p:nvPr/>
        </p:nvSpPr>
        <p:spPr>
          <a:xfrm>
            <a:off x="6903720" y="3071812"/>
            <a:ext cx="7063621" cy="2547699"/>
          </a:xfrm>
          <a:prstGeom prst="roundRect">
            <a:avLst>
              <a:gd name="adj" fmla="val 2030"/>
            </a:avLst>
          </a:prstGeom>
          <a:solidFill>
            <a:srgbClr val="FBE1D0"/>
          </a:solidFill>
          <a:ln/>
        </p:spPr>
      </p:sp>
      <p:sp>
        <p:nvSpPr>
          <p:cNvPr id="19" name="Shape 14"/>
          <p:cNvSpPr/>
          <p:nvPr/>
        </p:nvSpPr>
        <p:spPr>
          <a:xfrm>
            <a:off x="6897648" y="3071812"/>
            <a:ext cx="7075765" cy="2547699"/>
          </a:xfrm>
          <a:prstGeom prst="roundRect">
            <a:avLst>
              <a:gd name="adj" fmla="val 725"/>
            </a:avLst>
          </a:prstGeom>
          <a:solidFill>
            <a:srgbClr val="FBE1D0"/>
          </a:solidFill>
          <a:ln/>
        </p:spPr>
      </p:sp>
      <p:sp>
        <p:nvSpPr>
          <p:cNvPr id="20" name="Text 15"/>
          <p:cNvSpPr/>
          <p:nvPr/>
        </p:nvSpPr>
        <p:spPr>
          <a:xfrm>
            <a:off x="7020758" y="3164086"/>
            <a:ext cx="6829544" cy="2363153"/>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"android":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"config":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"googleMaps":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"apiKey": "YOUR_API_KEY"</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"ios":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"config":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"googleMapsApiKey": "YOUR_API_KEY"</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  }</a:t>
            </a:r>
            <a:endParaRPr lang="en-US" sz="950" dirty="0"/>
          </a:p>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a:t>
            </a:r>
            <a:endParaRPr lang="en-US" sz="950" dirty="0"/>
          </a:p>
        </p:txBody>
      </p:sp>
      <p:sp>
        <p:nvSpPr>
          <p:cNvPr id="21" name="Shape 16"/>
          <p:cNvSpPr/>
          <p:nvPr/>
        </p:nvSpPr>
        <p:spPr>
          <a:xfrm>
            <a:off x="6411218" y="5996583"/>
            <a:ext cx="369332" cy="15240"/>
          </a:xfrm>
          <a:prstGeom prst="roundRect">
            <a:avLst>
              <a:gd name="adj" fmla="val 339390"/>
            </a:avLst>
          </a:prstGeom>
          <a:solidFill>
            <a:srgbClr val="E1C7B6"/>
          </a:solidFill>
          <a:ln/>
        </p:spPr>
      </p:sp>
      <p:sp>
        <p:nvSpPr>
          <p:cNvPr id="22" name="Shape 17"/>
          <p:cNvSpPr/>
          <p:nvPr/>
        </p:nvSpPr>
        <p:spPr>
          <a:xfrm>
            <a:off x="6149400" y="5865733"/>
            <a:ext cx="277058" cy="277058"/>
          </a:xfrm>
          <a:prstGeom prst="roundRect">
            <a:avLst>
              <a:gd name="adj" fmla="val 18669"/>
            </a:avLst>
          </a:prstGeom>
          <a:solidFill>
            <a:srgbClr val="FBE1D0"/>
          </a:solidFill>
          <a:ln w="7620">
            <a:solidFill>
              <a:srgbClr val="E1C7B6"/>
            </a:solidFill>
            <a:prstDash val="solid"/>
          </a:ln>
        </p:spPr>
      </p:sp>
      <p:pic>
        <p:nvPicPr>
          <p:cNvPr id="23" name="Image 3" descr="preencoded.png">    </p:cNvPr>
          <p:cNvPicPr>
            <a:picLocks noChangeAspect="1"/>
          </p:cNvPicPr>
          <p:nvPr/>
        </p:nvPicPr>
        <p:blipFill>
          <a:blip r:embed="rId4"/>
          <a:stretch>
            <a:fillRect/>
          </a:stretch>
        </p:blipFill>
        <p:spPr>
          <a:xfrm>
            <a:off x="6195536" y="5888772"/>
            <a:ext cx="184666" cy="230862"/>
          </a:xfrm>
          <a:prstGeom prst="rect">
            <a:avLst/>
          </a:prstGeom>
        </p:spPr>
      </p:pic>
      <p:sp>
        <p:nvSpPr>
          <p:cNvPr id="24" name="Text 18"/>
          <p:cNvSpPr/>
          <p:nvPr/>
        </p:nvSpPr>
        <p:spPr>
          <a:xfrm>
            <a:off x="6903720" y="5908000"/>
            <a:ext cx="2075855" cy="192405"/>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Rebuild Development Client</a:t>
            </a:r>
            <a:endParaRPr lang="en-US" sz="1200" dirty="0"/>
          </a:p>
        </p:txBody>
      </p:sp>
      <p:sp>
        <p:nvSpPr>
          <p:cNvPr id="25" name="Shape 19"/>
          <p:cNvSpPr/>
          <p:nvPr/>
        </p:nvSpPr>
        <p:spPr>
          <a:xfrm>
            <a:off x="6903720" y="6238875"/>
            <a:ext cx="7063621" cy="381476"/>
          </a:xfrm>
          <a:prstGeom prst="roundRect">
            <a:avLst>
              <a:gd name="adj" fmla="val 13559"/>
            </a:avLst>
          </a:prstGeom>
          <a:solidFill>
            <a:srgbClr val="FBE1D0"/>
          </a:solidFill>
          <a:ln/>
        </p:spPr>
      </p:sp>
      <p:sp>
        <p:nvSpPr>
          <p:cNvPr id="26" name="Shape 20"/>
          <p:cNvSpPr/>
          <p:nvPr/>
        </p:nvSpPr>
        <p:spPr>
          <a:xfrm>
            <a:off x="6897648" y="6238875"/>
            <a:ext cx="7075765" cy="381476"/>
          </a:xfrm>
          <a:prstGeom prst="roundRect">
            <a:avLst>
              <a:gd name="adj" fmla="val 4842"/>
            </a:avLst>
          </a:prstGeom>
          <a:solidFill>
            <a:srgbClr val="FBE1D0"/>
          </a:solidFill>
          <a:ln/>
        </p:spPr>
      </p:sp>
      <p:sp>
        <p:nvSpPr>
          <p:cNvPr id="27" name="Text 21"/>
          <p:cNvSpPr/>
          <p:nvPr/>
        </p:nvSpPr>
        <p:spPr>
          <a:xfrm>
            <a:off x="7020758" y="6331148"/>
            <a:ext cx="6829544"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highlight>
                  <a:srgbClr val="FBE1D0"/>
                </a:highlight>
                <a:latin typeface="Consolas" pitchFamily="34" charset="0"/>
                <a:ea typeface="Consolas" pitchFamily="34" charset="-122"/>
                <a:cs typeface="Consolas" pitchFamily="34" charset="-120"/>
              </a:rPr>
              <a:t>npx expo prebuild --clean</a:t>
            </a:r>
            <a:endParaRPr lang="en-US" sz="950" dirty="0"/>
          </a:p>
        </p:txBody>
      </p:sp>
      <p:sp>
        <p:nvSpPr>
          <p:cNvPr id="28" name="Text 22"/>
          <p:cNvSpPr/>
          <p:nvPr/>
        </p:nvSpPr>
        <p:spPr>
          <a:xfrm>
            <a:off x="6903720" y="6758821"/>
            <a:ext cx="7063621"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Inter" pitchFamily="34" charset="0"/>
                <a:ea typeface="Inter" pitchFamily="34" charset="-122"/>
                <a:cs typeface="Inter" pitchFamily="34" charset="-120"/>
              </a:rPr>
              <a:t>Regenerate native code with maps configuration</a:t>
            </a:r>
            <a:endParaRPr lang="en-US" sz="950" dirty="0"/>
          </a:p>
        </p:txBody>
      </p:sp>
      <p:sp>
        <p:nvSpPr>
          <p:cNvPr id="29" name="Shape 23"/>
          <p:cNvSpPr/>
          <p:nvPr/>
        </p:nvSpPr>
        <p:spPr>
          <a:xfrm>
            <a:off x="6411218" y="7332821"/>
            <a:ext cx="369332" cy="15240"/>
          </a:xfrm>
          <a:prstGeom prst="roundRect">
            <a:avLst>
              <a:gd name="adj" fmla="val 339390"/>
            </a:avLst>
          </a:prstGeom>
          <a:solidFill>
            <a:srgbClr val="E1C7B6"/>
          </a:solidFill>
          <a:ln/>
        </p:spPr>
      </p:sp>
      <p:sp>
        <p:nvSpPr>
          <p:cNvPr id="30" name="Shape 24"/>
          <p:cNvSpPr/>
          <p:nvPr/>
        </p:nvSpPr>
        <p:spPr>
          <a:xfrm>
            <a:off x="6149400" y="7201972"/>
            <a:ext cx="277058" cy="277058"/>
          </a:xfrm>
          <a:prstGeom prst="roundRect">
            <a:avLst>
              <a:gd name="adj" fmla="val 18669"/>
            </a:avLst>
          </a:prstGeom>
          <a:solidFill>
            <a:srgbClr val="FBE1D0"/>
          </a:solidFill>
          <a:ln w="7620">
            <a:solidFill>
              <a:srgbClr val="E1C7B6"/>
            </a:solidFill>
            <a:prstDash val="solid"/>
          </a:ln>
        </p:spPr>
      </p:sp>
      <p:pic>
        <p:nvPicPr>
          <p:cNvPr id="31" name="Image 4" descr="preencoded.png">    </p:cNvPr>
          <p:cNvPicPr>
            <a:picLocks noChangeAspect="1"/>
          </p:cNvPicPr>
          <p:nvPr/>
        </p:nvPicPr>
        <p:blipFill>
          <a:blip r:embed="rId5"/>
          <a:stretch>
            <a:fillRect/>
          </a:stretch>
        </p:blipFill>
        <p:spPr>
          <a:xfrm>
            <a:off x="6195536" y="7225010"/>
            <a:ext cx="184666" cy="230862"/>
          </a:xfrm>
          <a:prstGeom prst="rect">
            <a:avLst/>
          </a:prstGeom>
        </p:spPr>
      </p:pic>
      <p:sp>
        <p:nvSpPr>
          <p:cNvPr id="32" name="Text 25"/>
          <p:cNvSpPr/>
          <p:nvPr/>
        </p:nvSpPr>
        <p:spPr>
          <a:xfrm>
            <a:off x="6903720" y="7244239"/>
            <a:ext cx="1539359" cy="192405"/>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Verify Installation</a:t>
            </a:r>
            <a:endParaRPr lang="en-US" sz="1200" dirty="0"/>
          </a:p>
        </p:txBody>
      </p:sp>
      <p:sp>
        <p:nvSpPr>
          <p:cNvPr id="33" name="Text 26"/>
          <p:cNvSpPr/>
          <p:nvPr/>
        </p:nvSpPr>
        <p:spPr>
          <a:xfrm>
            <a:off x="6903720" y="7510463"/>
            <a:ext cx="7063621" cy="196929"/>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Inter" pitchFamily="34" charset="0"/>
                <a:ea typeface="Inter" pitchFamily="34" charset="-122"/>
                <a:cs typeface="Inter" pitchFamily="34" charset="-120"/>
              </a:rPr>
              <a:t>Test basic map rendering in app</a:t>
            </a:r>
            <a:endParaRPr lang="en-US" sz="950" dirty="0"/>
          </a:p>
        </p:txBody>
      </p:sp>
      <p:pic>
        <p:nvPicPr>
          <p:cNvPr id="34"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0812" y="613529"/>
            <a:ext cx="6328886" cy="453152"/>
          </a:xfrm>
          <a:prstGeom prst="rect">
            <a:avLst/>
          </a:prstGeom>
          <a:noFill/>
          <a:ln/>
        </p:spPr>
        <p:txBody>
          <a:bodyPr wrap="none" lIns="0" tIns="0" rIns="0" bIns="0" rtlCol="0" anchor="t"/>
          <a:lstStyle/>
          <a:p>
            <a:pPr algn="l"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Creating Your First Map Component</a:t>
            </a:r>
            <a:endParaRPr lang="en-US" sz="2850" dirty="0"/>
          </a:p>
        </p:txBody>
      </p:sp>
      <p:sp>
        <p:nvSpPr>
          <p:cNvPr id="3" name="Text 1"/>
          <p:cNvSpPr/>
          <p:nvPr/>
        </p:nvSpPr>
        <p:spPr>
          <a:xfrm>
            <a:off x="780812" y="1429226"/>
            <a:ext cx="2340531" cy="226576"/>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Inter Bold" pitchFamily="34" charset="0"/>
                <a:ea typeface="Inter Bold" pitchFamily="34" charset="-122"/>
                <a:cs typeface="Inter Bold" pitchFamily="34" charset="-120"/>
              </a:rPr>
              <a:t>Basic Map Implementation</a:t>
            </a:r>
            <a:endParaRPr lang="en-US" sz="1400" dirty="0"/>
          </a:p>
        </p:txBody>
      </p:sp>
      <p:sp>
        <p:nvSpPr>
          <p:cNvPr id="4" name="Shape 2"/>
          <p:cNvSpPr/>
          <p:nvPr/>
        </p:nvSpPr>
        <p:spPr>
          <a:xfrm>
            <a:off x="780812" y="1818918"/>
            <a:ext cx="6894433" cy="4624149"/>
          </a:xfrm>
          <a:prstGeom prst="roundRect">
            <a:avLst>
              <a:gd name="adj" fmla="val 1317"/>
            </a:avLst>
          </a:prstGeom>
          <a:solidFill>
            <a:srgbClr val="FBE1D0"/>
          </a:solidFill>
          <a:ln/>
        </p:spPr>
      </p:sp>
      <p:sp>
        <p:nvSpPr>
          <p:cNvPr id="5" name="Shape 3"/>
          <p:cNvSpPr/>
          <p:nvPr/>
        </p:nvSpPr>
        <p:spPr>
          <a:xfrm>
            <a:off x="773668" y="1818918"/>
            <a:ext cx="6908721" cy="4624149"/>
          </a:xfrm>
          <a:prstGeom prst="roundRect">
            <a:avLst>
              <a:gd name="adj" fmla="val 470"/>
            </a:avLst>
          </a:prstGeom>
          <a:solidFill>
            <a:srgbClr val="FBE1D0"/>
          </a:solidFill>
          <a:ln/>
        </p:spPr>
      </p:sp>
      <p:sp>
        <p:nvSpPr>
          <p:cNvPr id="6" name="Text 4"/>
          <p:cNvSpPr/>
          <p:nvPr/>
        </p:nvSpPr>
        <p:spPr>
          <a:xfrm>
            <a:off x="918686" y="1927622"/>
            <a:ext cx="6618684" cy="4406741"/>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import React from 'react';</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import { StyleSheet, View, Dimensions } from 'react-native';</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import MapView, { PROVIDER_GOOGLE } from 'react-native-maps';</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export default function BasicMap()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return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&lt;View style={styles.container}&gt;</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&lt;MapView</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style={styles.map}</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provider={PROVIDER_GOOGLE} // Remove this line if not using Google Maps</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initialRegion={{</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latitude: 21.0124167,</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longitude: 105.5207831,</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latitudeDelta: 0.0922,</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longitudeDelta: 0.0421,</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/&gt;</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&lt;/View&gt;</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a:t>
            </a:r>
            <a:endParaRPr lang="en-US" sz="1100" dirty="0"/>
          </a:p>
        </p:txBody>
      </p:sp>
      <p:sp>
        <p:nvSpPr>
          <p:cNvPr id="7" name="Shape 5"/>
          <p:cNvSpPr/>
          <p:nvPr/>
        </p:nvSpPr>
        <p:spPr>
          <a:xfrm>
            <a:off x="8036481" y="1447324"/>
            <a:ext cx="5820608" cy="3000613"/>
          </a:xfrm>
          <a:prstGeom prst="roundRect">
            <a:avLst>
              <a:gd name="adj" fmla="val 2030"/>
            </a:avLst>
          </a:prstGeom>
          <a:solidFill>
            <a:srgbClr val="FBE1D0"/>
          </a:solidFill>
          <a:ln/>
        </p:spPr>
      </p:sp>
      <p:sp>
        <p:nvSpPr>
          <p:cNvPr id="8" name="Shape 6"/>
          <p:cNvSpPr/>
          <p:nvPr/>
        </p:nvSpPr>
        <p:spPr>
          <a:xfrm>
            <a:off x="8029337" y="1447324"/>
            <a:ext cx="5834896" cy="3000613"/>
          </a:xfrm>
          <a:prstGeom prst="roundRect">
            <a:avLst>
              <a:gd name="adj" fmla="val 725"/>
            </a:avLst>
          </a:prstGeom>
          <a:solidFill>
            <a:srgbClr val="FBE1D0"/>
          </a:solidFill>
          <a:ln/>
        </p:spPr>
      </p:sp>
      <p:sp>
        <p:nvSpPr>
          <p:cNvPr id="9" name="Text 7"/>
          <p:cNvSpPr/>
          <p:nvPr/>
        </p:nvSpPr>
        <p:spPr>
          <a:xfrm>
            <a:off x="8174355" y="1556028"/>
            <a:ext cx="5544860" cy="2783205"/>
          </a:xfrm>
          <a:prstGeom prst="rect">
            <a:avLst/>
          </a:prstGeom>
          <a:noFill/>
          <a:ln/>
        </p:spPr>
        <p:txBody>
          <a:bodyPr wrap="square" lIns="0" tIns="0" rIns="0" bIns="0" rtlCol="0" anchor="t"/>
          <a:lstStyle/>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const styles = StyleSheet.create({</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container: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flex: 1,</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backgroundColor: '#fff',</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alignItems: 'center',</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justifyContent: 'center',</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map: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width: Dimensions.get('window').width,</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height: Dimensions.get('window').height,</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t>
            </a:r>
            <a:endParaRPr lang="en-US" sz="1100" dirty="0"/>
          </a:p>
          <a:p>
            <a:pPr algn="l" indent="0" marL="0">
              <a:lnSpc>
                <a:spcPts val="1800"/>
              </a:lnSpc>
              <a:buNone/>
            </a:pPr>
            <a:r>
              <a:rPr lang="en-US" sz="1100" dirty="0">
                <a:solidFill>
                  <a:srgbClr val="000000"/>
                </a:solidFill>
                <a:highlight>
                  <a:srgbClr val="FBE1D0"/>
                </a:highlight>
                <a:latin typeface="Consolas" pitchFamily="34" charset="0"/>
                <a:ea typeface="Consolas" pitchFamily="34" charset="-122"/>
                <a:cs typeface="Consolas" pitchFamily="34" charset="-120"/>
              </a:rPr>
              <a:t>}); </a:t>
            </a:r>
            <a:endParaRPr lang="en-US" sz="1100" dirty="0"/>
          </a:p>
        </p:txBody>
      </p:sp>
      <p:sp>
        <p:nvSpPr>
          <p:cNvPr id="10" name="Text 8"/>
          <p:cNvSpPr/>
          <p:nvPr/>
        </p:nvSpPr>
        <p:spPr>
          <a:xfrm>
            <a:off x="8036481" y="4611053"/>
            <a:ext cx="5820608" cy="231934"/>
          </a:xfrm>
          <a:prstGeom prst="rect">
            <a:avLst/>
          </a:prstGeom>
          <a:noFill/>
          <a:ln/>
        </p:spPr>
        <p:txBody>
          <a:bodyPr wrap="none" lIns="0" tIns="0" rIns="0" bIns="0" rtlCol="0" anchor="t"/>
          <a:lstStyle/>
          <a:p>
            <a:pPr algn="l" indent="0" marL="0">
              <a:lnSpc>
                <a:spcPts val="1800"/>
              </a:lnSpc>
              <a:buNone/>
            </a:pPr>
            <a:endParaRPr lang="en-US" sz="1100" dirty="0"/>
          </a:p>
        </p:txBody>
      </p:sp>
      <p:sp>
        <p:nvSpPr>
          <p:cNvPr id="11" name="Text 9"/>
          <p:cNvSpPr/>
          <p:nvPr/>
        </p:nvSpPr>
        <p:spPr>
          <a:xfrm>
            <a:off x="8036481" y="4988004"/>
            <a:ext cx="2417802" cy="226576"/>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Inter Bold" pitchFamily="34" charset="0"/>
                <a:ea typeface="Inter Bold" pitchFamily="34" charset="-122"/>
                <a:cs typeface="Inter Bold" pitchFamily="34" charset="-120"/>
              </a:rPr>
              <a:t>Key Implementation Details</a:t>
            </a:r>
            <a:endParaRPr lang="en-US" sz="1400" dirty="0"/>
          </a:p>
        </p:txBody>
      </p:sp>
      <p:sp>
        <p:nvSpPr>
          <p:cNvPr id="12" name="Text 10"/>
          <p:cNvSpPr/>
          <p:nvPr/>
        </p:nvSpPr>
        <p:spPr>
          <a:xfrm>
            <a:off x="8036481" y="5359598"/>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Import MapView from react-native-maps</a:t>
            </a:r>
            <a:endParaRPr lang="en-US" sz="1100" dirty="0"/>
          </a:p>
        </p:txBody>
      </p:sp>
      <p:sp>
        <p:nvSpPr>
          <p:cNvPr id="13" name="Text 11"/>
          <p:cNvSpPr/>
          <p:nvPr/>
        </p:nvSpPr>
        <p:spPr>
          <a:xfrm>
            <a:off x="8036481" y="5642253"/>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Set provider to PROVIDER_GOOGLE for consistent experience</a:t>
            </a:r>
            <a:endParaRPr lang="en-US" sz="1100" dirty="0"/>
          </a:p>
        </p:txBody>
      </p:sp>
      <p:sp>
        <p:nvSpPr>
          <p:cNvPr id="14" name="Text 12"/>
          <p:cNvSpPr/>
          <p:nvPr/>
        </p:nvSpPr>
        <p:spPr>
          <a:xfrm>
            <a:off x="8036481" y="5924907"/>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Configure initialRegion with latitude/longitude coordinates</a:t>
            </a:r>
            <a:endParaRPr lang="en-US" sz="1100" dirty="0"/>
          </a:p>
        </p:txBody>
      </p:sp>
      <p:sp>
        <p:nvSpPr>
          <p:cNvPr id="15" name="Text 13"/>
          <p:cNvSpPr/>
          <p:nvPr/>
        </p:nvSpPr>
        <p:spPr>
          <a:xfrm>
            <a:off x="8036481" y="6207562"/>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Set latitudeDelta and longitudeDelta for zoom level</a:t>
            </a:r>
            <a:endParaRPr lang="en-US" sz="1100" dirty="0"/>
          </a:p>
        </p:txBody>
      </p:sp>
      <p:sp>
        <p:nvSpPr>
          <p:cNvPr id="16" name="Text 14"/>
          <p:cNvSpPr/>
          <p:nvPr/>
        </p:nvSpPr>
        <p:spPr>
          <a:xfrm>
            <a:off x="8036481" y="6490216"/>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Style the container and map appropriately</a:t>
            </a:r>
            <a:endParaRPr lang="en-US" sz="1100" dirty="0"/>
          </a:p>
        </p:txBody>
      </p:sp>
      <p:sp>
        <p:nvSpPr>
          <p:cNvPr id="17" name="Text 15"/>
          <p:cNvSpPr/>
          <p:nvPr/>
        </p:nvSpPr>
        <p:spPr>
          <a:xfrm>
            <a:off x="8036481" y="6772870"/>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Account for device dimensions</a:t>
            </a:r>
            <a:endParaRPr lang="en-US" sz="1100" dirty="0"/>
          </a:p>
        </p:txBody>
      </p:sp>
      <p:sp>
        <p:nvSpPr>
          <p:cNvPr id="18" name="Text 16"/>
          <p:cNvSpPr/>
          <p:nvPr/>
        </p:nvSpPr>
        <p:spPr>
          <a:xfrm>
            <a:off x="8036481" y="7055525"/>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Ensure parent container has appropriate dimensions</a:t>
            </a:r>
            <a:endParaRPr lang="en-US" sz="1100" dirty="0"/>
          </a:p>
        </p:txBody>
      </p:sp>
      <p:sp>
        <p:nvSpPr>
          <p:cNvPr id="19" name="Text 17"/>
          <p:cNvSpPr/>
          <p:nvPr/>
        </p:nvSpPr>
        <p:spPr>
          <a:xfrm>
            <a:off x="8036481" y="7338179"/>
            <a:ext cx="5820608" cy="23193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000000"/>
                </a:solidFill>
                <a:latin typeface="Inter" pitchFamily="34" charset="0"/>
                <a:ea typeface="Inter" pitchFamily="34" charset="-122"/>
                <a:cs typeface="Inter" pitchFamily="34" charset="-120"/>
              </a:rPr>
              <a:t>Test on both iOS and Android devices</a:t>
            </a:r>
            <a:endParaRPr lang="en-US" sz="1100" dirty="0"/>
          </a:p>
        </p:txBody>
      </p:sp>
      <p:pic>
        <p:nvPicPr>
          <p:cNvPr id="20"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0212"/>
            <a:ext cx="7556421" cy="1063228"/>
          </a:xfrm>
          <a:prstGeom prst="rect">
            <a:avLst/>
          </a:prstGeom>
          <a:noFill/>
          <a:ln/>
        </p:spPr>
        <p:txBody>
          <a:bodyPr wrap="squar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Implementing User Location Tracking</a:t>
            </a:r>
            <a:endParaRPr lang="en-US" sz="3300" dirty="0"/>
          </a:p>
        </p:txBody>
      </p:sp>
      <p:sp>
        <p:nvSpPr>
          <p:cNvPr id="4" name="Shape 1"/>
          <p:cNvSpPr/>
          <p:nvPr/>
        </p:nvSpPr>
        <p:spPr>
          <a:xfrm>
            <a:off x="793790" y="2058591"/>
            <a:ext cx="3693200" cy="2262545"/>
          </a:xfrm>
          <a:prstGeom prst="roundRect">
            <a:avLst>
              <a:gd name="adj" fmla="val 3158"/>
            </a:avLst>
          </a:prstGeom>
          <a:solidFill>
            <a:srgbClr val="FBE1D0"/>
          </a:solidFill>
          <a:ln w="7620">
            <a:solidFill>
              <a:srgbClr val="E1C7B6"/>
            </a:solidFill>
            <a:prstDash val="solid"/>
          </a:ln>
        </p:spPr>
      </p:sp>
      <p:sp>
        <p:nvSpPr>
          <p:cNvPr id="5" name="Text 2"/>
          <p:cNvSpPr/>
          <p:nvPr/>
        </p:nvSpPr>
        <p:spPr>
          <a:xfrm>
            <a:off x="971431" y="2236232"/>
            <a:ext cx="3132653"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Request Location Permissions</a:t>
            </a:r>
            <a:endParaRPr lang="en-US" sz="1650" dirty="0"/>
          </a:p>
        </p:txBody>
      </p:sp>
      <p:sp>
        <p:nvSpPr>
          <p:cNvPr id="6" name="Text 3"/>
          <p:cNvSpPr/>
          <p:nvPr/>
        </p:nvSpPr>
        <p:spPr>
          <a:xfrm>
            <a:off x="971431" y="2604016"/>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Install expo-location package</a:t>
            </a:r>
            <a:endParaRPr lang="en-US" sz="1300" dirty="0"/>
          </a:p>
        </p:txBody>
      </p:sp>
      <p:sp>
        <p:nvSpPr>
          <p:cNvPr id="7" name="Text 4"/>
          <p:cNvSpPr/>
          <p:nvPr/>
        </p:nvSpPr>
        <p:spPr>
          <a:xfrm>
            <a:off x="971431" y="2935724"/>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Request foreground permissions</a:t>
            </a:r>
            <a:endParaRPr lang="en-US" sz="1300" dirty="0"/>
          </a:p>
        </p:txBody>
      </p:sp>
      <p:sp>
        <p:nvSpPr>
          <p:cNvPr id="8" name="Text 5"/>
          <p:cNvSpPr/>
          <p:nvPr/>
        </p:nvSpPr>
        <p:spPr>
          <a:xfrm>
            <a:off x="971431" y="3267432"/>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Handle permission denial gracefully</a:t>
            </a:r>
            <a:endParaRPr lang="en-US" sz="1300" dirty="0"/>
          </a:p>
        </p:txBody>
      </p:sp>
      <p:sp>
        <p:nvSpPr>
          <p:cNvPr id="9" name="Text 6"/>
          <p:cNvSpPr/>
          <p:nvPr/>
        </p:nvSpPr>
        <p:spPr>
          <a:xfrm>
            <a:off x="971431" y="3599140"/>
            <a:ext cx="333791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Consider background location for tracking</a:t>
            </a:r>
            <a:endParaRPr lang="en-US" sz="1300" dirty="0"/>
          </a:p>
        </p:txBody>
      </p:sp>
      <p:sp>
        <p:nvSpPr>
          <p:cNvPr id="10" name="Shape 7"/>
          <p:cNvSpPr/>
          <p:nvPr/>
        </p:nvSpPr>
        <p:spPr>
          <a:xfrm>
            <a:off x="4657011" y="2058591"/>
            <a:ext cx="3693200" cy="2262545"/>
          </a:xfrm>
          <a:prstGeom prst="roundRect">
            <a:avLst>
              <a:gd name="adj" fmla="val 3158"/>
            </a:avLst>
          </a:prstGeom>
          <a:solidFill>
            <a:srgbClr val="FBE1D0"/>
          </a:solidFill>
          <a:ln w="7620">
            <a:solidFill>
              <a:srgbClr val="E1C7B6"/>
            </a:solidFill>
            <a:prstDash val="solid"/>
          </a:ln>
        </p:spPr>
      </p:sp>
      <p:sp>
        <p:nvSpPr>
          <p:cNvPr id="11" name="Text 8"/>
          <p:cNvSpPr/>
          <p:nvPr/>
        </p:nvSpPr>
        <p:spPr>
          <a:xfrm>
            <a:off x="4834652" y="2236232"/>
            <a:ext cx="2159437"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Get Current Location</a:t>
            </a:r>
            <a:endParaRPr lang="en-US" sz="1650" dirty="0"/>
          </a:p>
        </p:txBody>
      </p:sp>
      <p:sp>
        <p:nvSpPr>
          <p:cNvPr id="12" name="Text 9"/>
          <p:cNvSpPr/>
          <p:nvPr/>
        </p:nvSpPr>
        <p:spPr>
          <a:xfrm>
            <a:off x="4834652" y="2604016"/>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Use getCurrentPositionAsync()</a:t>
            </a:r>
            <a:endParaRPr lang="en-US" sz="1300" dirty="0"/>
          </a:p>
        </p:txBody>
      </p:sp>
      <p:sp>
        <p:nvSpPr>
          <p:cNvPr id="13" name="Text 10"/>
          <p:cNvSpPr/>
          <p:nvPr/>
        </p:nvSpPr>
        <p:spPr>
          <a:xfrm>
            <a:off x="4834652" y="2935724"/>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Configure accuracy options</a:t>
            </a:r>
            <a:endParaRPr lang="en-US" sz="1300" dirty="0"/>
          </a:p>
        </p:txBody>
      </p:sp>
      <p:sp>
        <p:nvSpPr>
          <p:cNvPr id="14" name="Text 11"/>
          <p:cNvSpPr/>
          <p:nvPr/>
        </p:nvSpPr>
        <p:spPr>
          <a:xfrm>
            <a:off x="4834652" y="3267432"/>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Handle errors and timeout</a:t>
            </a:r>
            <a:endParaRPr lang="en-US" sz="1300" dirty="0"/>
          </a:p>
        </p:txBody>
      </p:sp>
      <p:sp>
        <p:nvSpPr>
          <p:cNvPr id="15" name="Text 12"/>
          <p:cNvSpPr/>
          <p:nvPr/>
        </p:nvSpPr>
        <p:spPr>
          <a:xfrm>
            <a:off x="4834652" y="3599140"/>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Display loading state while fetching</a:t>
            </a:r>
            <a:endParaRPr lang="en-US" sz="1300" dirty="0"/>
          </a:p>
        </p:txBody>
      </p:sp>
      <p:sp>
        <p:nvSpPr>
          <p:cNvPr id="16" name="Shape 13"/>
          <p:cNvSpPr/>
          <p:nvPr/>
        </p:nvSpPr>
        <p:spPr>
          <a:xfrm>
            <a:off x="793790" y="4491157"/>
            <a:ext cx="7556421" cy="1990368"/>
          </a:xfrm>
          <a:prstGeom prst="roundRect">
            <a:avLst>
              <a:gd name="adj" fmla="val 3590"/>
            </a:avLst>
          </a:prstGeom>
          <a:solidFill>
            <a:srgbClr val="FBE1D0"/>
          </a:solidFill>
          <a:ln w="7620">
            <a:solidFill>
              <a:srgbClr val="E1C7B6"/>
            </a:solidFill>
            <a:prstDash val="solid"/>
          </a:ln>
        </p:spPr>
      </p:sp>
      <p:sp>
        <p:nvSpPr>
          <p:cNvPr id="17" name="Text 14"/>
          <p:cNvSpPr/>
          <p:nvPr/>
        </p:nvSpPr>
        <p:spPr>
          <a:xfrm>
            <a:off x="971431" y="4668798"/>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Update Map View</a:t>
            </a:r>
            <a:endParaRPr lang="en-US" sz="1650" dirty="0"/>
          </a:p>
        </p:txBody>
      </p:sp>
      <p:sp>
        <p:nvSpPr>
          <p:cNvPr id="18" name="Text 15"/>
          <p:cNvSpPr/>
          <p:nvPr/>
        </p:nvSpPr>
        <p:spPr>
          <a:xfrm>
            <a:off x="971431" y="5036582"/>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Set showsUserLocation prop to true</a:t>
            </a:r>
            <a:endParaRPr lang="en-US" sz="1300" dirty="0"/>
          </a:p>
        </p:txBody>
      </p:sp>
      <p:sp>
        <p:nvSpPr>
          <p:cNvPr id="19" name="Text 16"/>
          <p:cNvSpPr/>
          <p:nvPr/>
        </p:nvSpPr>
        <p:spPr>
          <a:xfrm>
            <a:off x="971431" y="5368290"/>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Use followsUserLocation for tracking</a:t>
            </a:r>
            <a:endParaRPr lang="en-US" sz="1300" dirty="0"/>
          </a:p>
        </p:txBody>
      </p:sp>
      <p:sp>
        <p:nvSpPr>
          <p:cNvPr id="20" name="Text 17"/>
          <p:cNvSpPr/>
          <p:nvPr/>
        </p:nvSpPr>
        <p:spPr>
          <a:xfrm>
            <a:off x="971431" y="5699998"/>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Animate camera to user position</a:t>
            </a:r>
            <a:endParaRPr lang="en-US" sz="1300" dirty="0"/>
          </a:p>
        </p:txBody>
      </p:sp>
      <p:sp>
        <p:nvSpPr>
          <p:cNvPr id="21" name="Text 18"/>
          <p:cNvSpPr/>
          <p:nvPr/>
        </p:nvSpPr>
        <p:spPr>
          <a:xfrm>
            <a:off x="971431" y="6031706"/>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Add user location indicator</a:t>
            </a:r>
            <a:endParaRPr lang="en-US" sz="1300" dirty="0"/>
          </a:p>
        </p:txBody>
      </p:sp>
      <p:sp>
        <p:nvSpPr>
          <p:cNvPr id="22" name="Text 19"/>
          <p:cNvSpPr/>
          <p:nvPr/>
        </p:nvSpPr>
        <p:spPr>
          <a:xfrm>
            <a:off x="793790" y="6672858"/>
            <a:ext cx="7556421" cy="816531"/>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Implementing location tracking enhances user experience by providing contextual information based on their current position. This feature requires careful attention to privacy concerns and permission handling to comply with platform guidelines and user expectations.</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945356"/>
            <a:ext cx="1094315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Image Picker Integration</a:t>
            </a:r>
            <a:endParaRPr lang="en-US" sz="4450" dirty="0"/>
          </a:p>
        </p:txBody>
      </p:sp>
      <p:sp>
        <p:nvSpPr>
          <p:cNvPr id="3" name="Text 1"/>
          <p:cNvSpPr/>
          <p:nvPr/>
        </p:nvSpPr>
        <p:spPr>
          <a:xfrm>
            <a:off x="2313861" y="2107763"/>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Camera Access</a:t>
            </a:r>
            <a:endParaRPr lang="en-US" sz="2200" dirty="0"/>
          </a:p>
        </p:txBody>
      </p:sp>
      <p:sp>
        <p:nvSpPr>
          <p:cNvPr id="4" name="Text 2"/>
          <p:cNvSpPr/>
          <p:nvPr/>
        </p:nvSpPr>
        <p:spPr>
          <a:xfrm>
            <a:off x="793790" y="2598182"/>
            <a:ext cx="4355306"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Capture new photos directly within your app</a:t>
            </a:r>
            <a:endParaRPr lang="en-US" sz="1750" dirty="0"/>
          </a:p>
        </p:txBody>
      </p:sp>
      <p:sp>
        <p:nvSpPr>
          <p:cNvPr id="5" name="Text 3"/>
          <p:cNvSpPr/>
          <p:nvPr/>
        </p:nvSpPr>
        <p:spPr>
          <a:xfrm>
            <a:off x="793790" y="3460075"/>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Front and rear camera support</a:t>
            </a:r>
            <a:endParaRPr lang="en-US" sz="1750" dirty="0"/>
          </a:p>
        </p:txBody>
      </p:sp>
      <p:sp>
        <p:nvSpPr>
          <p:cNvPr id="6" name="Text 4"/>
          <p:cNvSpPr/>
          <p:nvPr/>
        </p:nvSpPr>
        <p:spPr>
          <a:xfrm>
            <a:off x="793790" y="3902273"/>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Flash control options</a:t>
            </a:r>
            <a:endParaRPr lang="en-US" sz="1750" dirty="0"/>
          </a:p>
        </p:txBody>
      </p:sp>
      <p:sp>
        <p:nvSpPr>
          <p:cNvPr id="7" name="Text 5"/>
          <p:cNvSpPr/>
          <p:nvPr/>
        </p:nvSpPr>
        <p:spPr>
          <a:xfrm>
            <a:off x="793790" y="4344472"/>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Image quality settings</a:t>
            </a:r>
            <a:endParaRPr lang="en-US" sz="1750" dirty="0"/>
          </a:p>
        </p:txBody>
      </p:sp>
      <p:pic>
        <p:nvPicPr>
          <p:cNvPr id="8" name="Image 0" descr="preencoded.png">    </p:cNvPr>
          <p:cNvPicPr>
            <a:picLocks noChangeAspect="1"/>
          </p:cNvPicPr>
          <p:nvPr/>
        </p:nvPicPr>
        <p:blipFill>
          <a:blip r:embed="rId1"/>
          <a:stretch>
            <a:fillRect/>
          </a:stretch>
        </p:blipFill>
        <p:spPr>
          <a:xfrm>
            <a:off x="5489258" y="2870002"/>
            <a:ext cx="3651885" cy="3651885"/>
          </a:xfrm>
          <a:prstGeom prst="rect">
            <a:avLst/>
          </a:prstGeom>
        </p:spPr>
      </p:pic>
      <p:sp>
        <p:nvSpPr>
          <p:cNvPr id="9" name="Shape 6"/>
          <p:cNvSpPr/>
          <p:nvPr/>
        </p:nvSpPr>
        <p:spPr>
          <a:xfrm>
            <a:off x="5788938" y="3169682"/>
            <a:ext cx="566976" cy="566976"/>
          </a:xfrm>
          <a:prstGeom prst="roundRect">
            <a:avLst>
              <a:gd name="adj" fmla="val 1611154"/>
            </a:avLst>
          </a:prstGeom>
          <a:solidFill>
            <a:srgbClr val="FBE1D0"/>
          </a:solidFill>
          <a:ln w="7620">
            <a:solidFill>
              <a:srgbClr val="E1C7B6"/>
            </a:solidFill>
            <a:prstDash val="solid"/>
          </a:ln>
        </p:spPr>
      </p:sp>
      <p:pic>
        <p:nvPicPr>
          <p:cNvPr id="10" name="Image 1" descr="preencoded.png">    </p:cNvPr>
          <p:cNvPicPr>
            <a:picLocks noChangeAspect="1"/>
          </p:cNvPicPr>
          <p:nvPr/>
        </p:nvPicPr>
        <p:blipFill>
          <a:blip r:embed="rId2"/>
          <a:stretch>
            <a:fillRect/>
          </a:stretch>
        </p:blipFill>
        <p:spPr>
          <a:xfrm>
            <a:off x="5944791" y="3293626"/>
            <a:ext cx="255151" cy="318968"/>
          </a:xfrm>
          <a:prstGeom prst="rect">
            <a:avLst/>
          </a:prstGeom>
        </p:spPr>
      </p:pic>
      <p:sp>
        <p:nvSpPr>
          <p:cNvPr id="11" name="Text 7"/>
          <p:cNvSpPr/>
          <p:nvPr/>
        </p:nvSpPr>
        <p:spPr>
          <a:xfrm>
            <a:off x="9481304" y="210776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Gallery Selection</a:t>
            </a:r>
            <a:endParaRPr lang="en-US" sz="2200" dirty="0"/>
          </a:p>
        </p:txBody>
      </p:sp>
      <p:sp>
        <p:nvSpPr>
          <p:cNvPr id="12" name="Text 8"/>
          <p:cNvSpPr/>
          <p:nvPr/>
        </p:nvSpPr>
        <p:spPr>
          <a:xfrm>
            <a:off x="9481304" y="2598182"/>
            <a:ext cx="4355306"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Choose existing images from device storage</a:t>
            </a:r>
            <a:endParaRPr lang="en-US" sz="1750" dirty="0"/>
          </a:p>
        </p:txBody>
      </p:sp>
      <p:sp>
        <p:nvSpPr>
          <p:cNvPr id="13" name="Text 9"/>
          <p:cNvSpPr/>
          <p:nvPr/>
        </p:nvSpPr>
        <p:spPr>
          <a:xfrm>
            <a:off x="9481304" y="3460075"/>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Single or multiple selection</a:t>
            </a:r>
            <a:endParaRPr lang="en-US" sz="1750" dirty="0"/>
          </a:p>
        </p:txBody>
      </p:sp>
      <p:sp>
        <p:nvSpPr>
          <p:cNvPr id="14" name="Text 10"/>
          <p:cNvSpPr/>
          <p:nvPr/>
        </p:nvSpPr>
        <p:spPr>
          <a:xfrm>
            <a:off x="9481304" y="3902273"/>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Thumbnail previews</a:t>
            </a:r>
            <a:endParaRPr lang="en-US" sz="1750" dirty="0"/>
          </a:p>
        </p:txBody>
      </p:sp>
      <p:sp>
        <p:nvSpPr>
          <p:cNvPr id="15" name="Text 11"/>
          <p:cNvSpPr/>
          <p:nvPr/>
        </p:nvSpPr>
        <p:spPr>
          <a:xfrm>
            <a:off x="9481304" y="4344472"/>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Album organization</a:t>
            </a:r>
            <a:endParaRPr lang="en-US" sz="1750" dirty="0"/>
          </a:p>
        </p:txBody>
      </p:sp>
      <p:pic>
        <p:nvPicPr>
          <p:cNvPr id="16" name="Image 2" descr="preencoded.png">    </p:cNvPr>
          <p:cNvPicPr>
            <a:picLocks noChangeAspect="1"/>
          </p:cNvPicPr>
          <p:nvPr/>
        </p:nvPicPr>
        <p:blipFill>
          <a:blip r:embed="rId3"/>
          <a:stretch>
            <a:fillRect/>
          </a:stretch>
        </p:blipFill>
        <p:spPr>
          <a:xfrm>
            <a:off x="5489258" y="2870002"/>
            <a:ext cx="3651885" cy="3651885"/>
          </a:xfrm>
          <a:prstGeom prst="rect">
            <a:avLst/>
          </a:prstGeom>
        </p:spPr>
      </p:pic>
      <p:sp>
        <p:nvSpPr>
          <p:cNvPr id="17" name="Shape 12"/>
          <p:cNvSpPr/>
          <p:nvPr/>
        </p:nvSpPr>
        <p:spPr>
          <a:xfrm>
            <a:off x="8274368" y="3169682"/>
            <a:ext cx="566976" cy="566976"/>
          </a:xfrm>
          <a:prstGeom prst="roundRect">
            <a:avLst>
              <a:gd name="adj" fmla="val 1611154"/>
            </a:avLst>
          </a:prstGeom>
          <a:solidFill>
            <a:srgbClr val="FBE1D0"/>
          </a:solidFill>
          <a:ln w="7620">
            <a:solidFill>
              <a:srgbClr val="E1C7B6"/>
            </a:solidFill>
            <a:prstDash val="solid"/>
          </a:ln>
        </p:spPr>
      </p:sp>
      <p:pic>
        <p:nvPicPr>
          <p:cNvPr id="18" name="Image 3" descr="preencoded.png">    </p:cNvPr>
          <p:cNvPicPr>
            <a:picLocks noChangeAspect="1"/>
          </p:cNvPicPr>
          <p:nvPr/>
        </p:nvPicPr>
        <p:blipFill>
          <a:blip r:embed="rId4"/>
          <a:stretch>
            <a:fillRect/>
          </a:stretch>
        </p:blipFill>
        <p:spPr>
          <a:xfrm>
            <a:off x="8430220" y="3293626"/>
            <a:ext cx="255151" cy="318968"/>
          </a:xfrm>
          <a:prstGeom prst="rect">
            <a:avLst/>
          </a:prstGeom>
        </p:spPr>
      </p:pic>
      <p:sp>
        <p:nvSpPr>
          <p:cNvPr id="19" name="Text 13"/>
          <p:cNvSpPr/>
          <p:nvPr/>
        </p:nvSpPr>
        <p:spPr>
          <a:xfrm>
            <a:off x="9481304" y="50475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Image Manipulation</a:t>
            </a:r>
            <a:endParaRPr lang="en-US" sz="2200" dirty="0"/>
          </a:p>
        </p:txBody>
      </p:sp>
      <p:sp>
        <p:nvSpPr>
          <p:cNvPr id="20" name="Text 14"/>
          <p:cNvSpPr/>
          <p:nvPr/>
        </p:nvSpPr>
        <p:spPr>
          <a:xfrm>
            <a:off x="9481304" y="5537954"/>
            <a:ext cx="4355306"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Edit photos before final selection</a:t>
            </a:r>
            <a:endParaRPr lang="en-US" sz="1750" dirty="0"/>
          </a:p>
        </p:txBody>
      </p:sp>
      <p:sp>
        <p:nvSpPr>
          <p:cNvPr id="21" name="Text 15"/>
          <p:cNvSpPr/>
          <p:nvPr/>
        </p:nvSpPr>
        <p:spPr>
          <a:xfrm>
            <a:off x="9481304" y="6036945"/>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Cropping capabilities</a:t>
            </a:r>
            <a:endParaRPr lang="en-US" sz="1750" dirty="0"/>
          </a:p>
        </p:txBody>
      </p:sp>
      <p:sp>
        <p:nvSpPr>
          <p:cNvPr id="22" name="Text 16"/>
          <p:cNvSpPr/>
          <p:nvPr/>
        </p:nvSpPr>
        <p:spPr>
          <a:xfrm>
            <a:off x="9481304" y="6479143"/>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Basic filters</a:t>
            </a:r>
            <a:endParaRPr lang="en-US" sz="1750" dirty="0"/>
          </a:p>
        </p:txBody>
      </p:sp>
      <p:sp>
        <p:nvSpPr>
          <p:cNvPr id="23" name="Text 17"/>
          <p:cNvSpPr/>
          <p:nvPr/>
        </p:nvSpPr>
        <p:spPr>
          <a:xfrm>
            <a:off x="9481304" y="6921341"/>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Rotation options</a:t>
            </a:r>
            <a:endParaRPr lang="en-US" sz="1750" dirty="0"/>
          </a:p>
        </p:txBody>
      </p:sp>
      <p:pic>
        <p:nvPicPr>
          <p:cNvPr id="24" name="Image 4" descr="preencoded.png">    </p:cNvPr>
          <p:cNvPicPr>
            <a:picLocks noChangeAspect="1"/>
          </p:cNvPicPr>
          <p:nvPr/>
        </p:nvPicPr>
        <p:blipFill>
          <a:blip r:embed="rId5"/>
          <a:stretch>
            <a:fillRect/>
          </a:stretch>
        </p:blipFill>
        <p:spPr>
          <a:xfrm>
            <a:off x="5489258" y="2870002"/>
            <a:ext cx="3651885" cy="3651885"/>
          </a:xfrm>
          <a:prstGeom prst="rect">
            <a:avLst/>
          </a:prstGeom>
        </p:spPr>
      </p:pic>
      <p:sp>
        <p:nvSpPr>
          <p:cNvPr id="25" name="Shape 18"/>
          <p:cNvSpPr/>
          <p:nvPr/>
        </p:nvSpPr>
        <p:spPr>
          <a:xfrm>
            <a:off x="8274368" y="5655112"/>
            <a:ext cx="566976" cy="566976"/>
          </a:xfrm>
          <a:prstGeom prst="roundRect">
            <a:avLst>
              <a:gd name="adj" fmla="val 1611154"/>
            </a:avLst>
          </a:prstGeom>
          <a:solidFill>
            <a:srgbClr val="FBE1D0"/>
          </a:solidFill>
          <a:ln w="7620">
            <a:solidFill>
              <a:srgbClr val="E1C7B6"/>
            </a:solidFill>
            <a:prstDash val="solid"/>
          </a:ln>
        </p:spPr>
      </p:sp>
      <p:pic>
        <p:nvPicPr>
          <p:cNvPr id="26" name="Image 5" descr="preencoded.png">    </p:cNvPr>
          <p:cNvPicPr>
            <a:picLocks noChangeAspect="1"/>
          </p:cNvPicPr>
          <p:nvPr/>
        </p:nvPicPr>
        <p:blipFill>
          <a:blip r:embed="rId6"/>
          <a:stretch>
            <a:fillRect/>
          </a:stretch>
        </p:blipFill>
        <p:spPr>
          <a:xfrm>
            <a:off x="8430220" y="5779056"/>
            <a:ext cx="255151" cy="318968"/>
          </a:xfrm>
          <a:prstGeom prst="rect">
            <a:avLst/>
          </a:prstGeom>
        </p:spPr>
      </p:pic>
      <p:sp>
        <p:nvSpPr>
          <p:cNvPr id="27" name="Text 19"/>
          <p:cNvSpPr/>
          <p:nvPr/>
        </p:nvSpPr>
        <p:spPr>
          <a:xfrm>
            <a:off x="2313861" y="5047536"/>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Upload Integration</a:t>
            </a:r>
            <a:endParaRPr lang="en-US" sz="2200" dirty="0"/>
          </a:p>
        </p:txBody>
      </p:sp>
      <p:sp>
        <p:nvSpPr>
          <p:cNvPr id="28" name="Text 20"/>
          <p:cNvSpPr/>
          <p:nvPr/>
        </p:nvSpPr>
        <p:spPr>
          <a:xfrm>
            <a:off x="793790" y="5537954"/>
            <a:ext cx="4355306" cy="362903"/>
          </a:xfrm>
          <a:prstGeom prst="rect">
            <a:avLst/>
          </a:prstGeom>
          <a:noFill/>
          <a:ln/>
        </p:spPr>
        <p:txBody>
          <a:bodyPr wrap="non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Send images to servers or cloud storage</a:t>
            </a:r>
            <a:endParaRPr lang="en-US" sz="1750" dirty="0"/>
          </a:p>
        </p:txBody>
      </p:sp>
      <p:sp>
        <p:nvSpPr>
          <p:cNvPr id="29" name="Text 21"/>
          <p:cNvSpPr/>
          <p:nvPr/>
        </p:nvSpPr>
        <p:spPr>
          <a:xfrm>
            <a:off x="793790" y="6036945"/>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Progress tracking</a:t>
            </a:r>
            <a:endParaRPr lang="en-US" sz="1750" dirty="0"/>
          </a:p>
        </p:txBody>
      </p:sp>
      <p:sp>
        <p:nvSpPr>
          <p:cNvPr id="30" name="Text 22"/>
          <p:cNvSpPr/>
          <p:nvPr/>
        </p:nvSpPr>
        <p:spPr>
          <a:xfrm>
            <a:off x="793790" y="6479143"/>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Compression options</a:t>
            </a:r>
            <a:endParaRPr lang="en-US" sz="1750" dirty="0"/>
          </a:p>
        </p:txBody>
      </p:sp>
      <p:sp>
        <p:nvSpPr>
          <p:cNvPr id="31" name="Text 23"/>
          <p:cNvSpPr/>
          <p:nvPr/>
        </p:nvSpPr>
        <p:spPr>
          <a:xfrm>
            <a:off x="793790" y="6921341"/>
            <a:ext cx="435530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Batch processing</a:t>
            </a:r>
            <a:endParaRPr lang="en-US" sz="1750" dirty="0"/>
          </a:p>
        </p:txBody>
      </p:sp>
      <p:pic>
        <p:nvPicPr>
          <p:cNvPr id="32" name="Image 6" descr="preencoded.png">    </p:cNvPr>
          <p:cNvPicPr>
            <a:picLocks noChangeAspect="1"/>
          </p:cNvPicPr>
          <p:nvPr/>
        </p:nvPicPr>
        <p:blipFill>
          <a:blip r:embed="rId7"/>
          <a:stretch>
            <a:fillRect/>
          </a:stretch>
        </p:blipFill>
        <p:spPr>
          <a:xfrm>
            <a:off x="5489258" y="2870002"/>
            <a:ext cx="3651885" cy="3651885"/>
          </a:xfrm>
          <a:prstGeom prst="rect">
            <a:avLst/>
          </a:prstGeom>
        </p:spPr>
      </p:pic>
      <p:sp>
        <p:nvSpPr>
          <p:cNvPr id="33" name="Shape 24"/>
          <p:cNvSpPr/>
          <p:nvPr/>
        </p:nvSpPr>
        <p:spPr>
          <a:xfrm>
            <a:off x="5788938" y="5655112"/>
            <a:ext cx="566976" cy="566976"/>
          </a:xfrm>
          <a:prstGeom prst="roundRect">
            <a:avLst>
              <a:gd name="adj" fmla="val 1611154"/>
            </a:avLst>
          </a:prstGeom>
          <a:solidFill>
            <a:srgbClr val="FBE1D0"/>
          </a:solidFill>
          <a:ln w="7620">
            <a:solidFill>
              <a:srgbClr val="E1C7B6"/>
            </a:solidFill>
            <a:prstDash val="solid"/>
          </a:ln>
        </p:spPr>
      </p:sp>
      <p:pic>
        <p:nvPicPr>
          <p:cNvPr id="34" name="Image 7" descr="preencoded.png">    </p:cNvPr>
          <p:cNvPicPr>
            <a:picLocks noChangeAspect="1"/>
          </p:cNvPicPr>
          <p:nvPr/>
        </p:nvPicPr>
        <p:blipFill>
          <a:blip r:embed="rId8"/>
          <a:stretch>
            <a:fillRect/>
          </a:stretch>
        </p:blipFill>
        <p:spPr>
          <a:xfrm>
            <a:off x="5944791" y="5779056"/>
            <a:ext cx="255151" cy="318968"/>
          </a:xfrm>
          <a:prstGeom prst="rect">
            <a:avLst/>
          </a:prstGeom>
        </p:spPr>
      </p:pic>
      <p:pic>
        <p:nvPicPr>
          <p:cNvPr id="35"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59406"/>
            <a:ext cx="7351633"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Installing expo-image-picker Package</a:t>
            </a:r>
            <a:endParaRPr lang="en-US" sz="3100" dirty="0"/>
          </a:p>
        </p:txBody>
      </p:sp>
      <p:sp>
        <p:nvSpPr>
          <p:cNvPr id="4" name="Shape 1"/>
          <p:cNvSpPr/>
          <p:nvPr/>
        </p:nvSpPr>
        <p:spPr>
          <a:xfrm>
            <a:off x="972383" y="1693664"/>
            <a:ext cx="22860" cy="5576530"/>
          </a:xfrm>
          <a:prstGeom prst="roundRect">
            <a:avLst>
              <a:gd name="adj" fmla="val 291721"/>
            </a:avLst>
          </a:prstGeom>
          <a:solidFill>
            <a:srgbClr val="E1C7B6"/>
          </a:solidFill>
          <a:ln/>
        </p:spPr>
      </p:sp>
      <p:sp>
        <p:nvSpPr>
          <p:cNvPr id="5" name="Shape 2"/>
          <p:cNvSpPr/>
          <p:nvPr/>
        </p:nvSpPr>
        <p:spPr>
          <a:xfrm>
            <a:off x="1128117" y="1860828"/>
            <a:ext cx="476250" cy="22860"/>
          </a:xfrm>
          <a:prstGeom prst="roundRect">
            <a:avLst>
              <a:gd name="adj" fmla="val 291721"/>
            </a:avLst>
          </a:prstGeom>
          <a:solidFill>
            <a:srgbClr val="E1C7B6"/>
          </a:solidFill>
          <a:ln/>
        </p:spPr>
      </p:sp>
      <p:sp>
        <p:nvSpPr>
          <p:cNvPr id="6" name="Shape 3"/>
          <p:cNvSpPr/>
          <p:nvPr/>
        </p:nvSpPr>
        <p:spPr>
          <a:xfrm>
            <a:off x="793790" y="1693664"/>
            <a:ext cx="357188" cy="357188"/>
          </a:xfrm>
          <a:prstGeom prst="roundRect">
            <a:avLst>
              <a:gd name="adj" fmla="val 18670"/>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853321" y="1723430"/>
            <a:ext cx="238125" cy="297656"/>
          </a:xfrm>
          <a:prstGeom prst="rect">
            <a:avLst/>
          </a:prstGeom>
        </p:spPr>
      </p:pic>
      <p:sp>
        <p:nvSpPr>
          <p:cNvPr id="8" name="Text 4"/>
          <p:cNvSpPr/>
          <p:nvPr/>
        </p:nvSpPr>
        <p:spPr>
          <a:xfrm>
            <a:off x="1766292" y="1748195"/>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Installation</a:t>
            </a:r>
            <a:endParaRPr lang="en-US" sz="1550" dirty="0"/>
          </a:p>
        </p:txBody>
      </p:sp>
      <p:sp>
        <p:nvSpPr>
          <p:cNvPr id="9" name="Shape 5"/>
          <p:cNvSpPr/>
          <p:nvPr/>
        </p:nvSpPr>
        <p:spPr>
          <a:xfrm>
            <a:off x="1766292" y="2174796"/>
            <a:ext cx="6583918" cy="492204"/>
          </a:xfrm>
          <a:prstGeom prst="roundRect">
            <a:avLst>
              <a:gd name="adj" fmla="val 13549"/>
            </a:avLst>
          </a:prstGeom>
          <a:solidFill>
            <a:srgbClr val="FBE1D0"/>
          </a:solidFill>
          <a:ln/>
        </p:spPr>
      </p:sp>
      <p:sp>
        <p:nvSpPr>
          <p:cNvPr id="10" name="Shape 6"/>
          <p:cNvSpPr/>
          <p:nvPr/>
        </p:nvSpPr>
        <p:spPr>
          <a:xfrm>
            <a:off x="1758434" y="2174796"/>
            <a:ext cx="6599634" cy="492204"/>
          </a:xfrm>
          <a:prstGeom prst="roundRect">
            <a:avLst>
              <a:gd name="adj" fmla="val 4839"/>
            </a:avLst>
          </a:prstGeom>
          <a:solidFill>
            <a:srgbClr val="FBE1D0"/>
          </a:solidFill>
          <a:ln/>
        </p:spPr>
      </p:sp>
      <p:sp>
        <p:nvSpPr>
          <p:cNvPr id="11" name="Text 7"/>
          <p:cNvSpPr/>
          <p:nvPr/>
        </p:nvSpPr>
        <p:spPr>
          <a:xfrm>
            <a:off x="1917144" y="2293858"/>
            <a:ext cx="6282214"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highlight>
                  <a:srgbClr val="FBE1D0"/>
                </a:highlight>
                <a:latin typeface="Consolas" pitchFamily="34" charset="0"/>
                <a:ea typeface="Consolas" pitchFamily="34" charset="-122"/>
                <a:cs typeface="Consolas" pitchFamily="34" charset="-120"/>
              </a:rPr>
              <a:t>npx expo install expo-image-picker</a:t>
            </a:r>
            <a:endParaRPr lang="en-US" sz="1250" dirty="0"/>
          </a:p>
        </p:txBody>
      </p:sp>
      <p:sp>
        <p:nvSpPr>
          <p:cNvPr id="12" name="Text 8"/>
          <p:cNvSpPr/>
          <p:nvPr/>
        </p:nvSpPr>
        <p:spPr>
          <a:xfrm>
            <a:off x="1766292" y="2845594"/>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Add the official Expo module to your project dependencies</a:t>
            </a:r>
            <a:endParaRPr lang="en-US" sz="1250" dirty="0"/>
          </a:p>
        </p:txBody>
      </p:sp>
      <p:sp>
        <p:nvSpPr>
          <p:cNvPr id="13" name="Shape 9"/>
          <p:cNvSpPr/>
          <p:nvPr/>
        </p:nvSpPr>
        <p:spPr>
          <a:xfrm>
            <a:off x="1128117" y="3584377"/>
            <a:ext cx="476250" cy="22860"/>
          </a:xfrm>
          <a:prstGeom prst="roundRect">
            <a:avLst>
              <a:gd name="adj" fmla="val 291721"/>
            </a:avLst>
          </a:prstGeom>
          <a:solidFill>
            <a:srgbClr val="E1C7B6"/>
          </a:solidFill>
          <a:ln/>
        </p:spPr>
      </p:sp>
      <p:sp>
        <p:nvSpPr>
          <p:cNvPr id="14" name="Shape 10"/>
          <p:cNvSpPr/>
          <p:nvPr/>
        </p:nvSpPr>
        <p:spPr>
          <a:xfrm>
            <a:off x="793790" y="3417213"/>
            <a:ext cx="357188" cy="357188"/>
          </a:xfrm>
          <a:prstGeom prst="roundRect">
            <a:avLst>
              <a:gd name="adj" fmla="val 18670"/>
            </a:avLst>
          </a:prstGeom>
          <a:solidFill>
            <a:srgbClr val="FBE1D0"/>
          </a:solidFill>
          <a:ln w="7620">
            <a:solidFill>
              <a:srgbClr val="E1C7B6"/>
            </a:solidFill>
            <a:prstDash val="solid"/>
          </a:ln>
        </p:spPr>
      </p:sp>
      <p:pic>
        <p:nvPicPr>
          <p:cNvPr id="15" name="Image 2" descr="preencoded.png">    </p:cNvPr>
          <p:cNvPicPr>
            <a:picLocks noChangeAspect="1"/>
          </p:cNvPicPr>
          <p:nvPr/>
        </p:nvPicPr>
        <p:blipFill>
          <a:blip r:embed="rId3"/>
          <a:stretch>
            <a:fillRect/>
          </a:stretch>
        </p:blipFill>
        <p:spPr>
          <a:xfrm>
            <a:off x="853321" y="3446978"/>
            <a:ext cx="238125" cy="297656"/>
          </a:xfrm>
          <a:prstGeom prst="rect">
            <a:avLst/>
          </a:prstGeom>
        </p:spPr>
      </p:pic>
      <p:sp>
        <p:nvSpPr>
          <p:cNvPr id="16" name="Text 11"/>
          <p:cNvSpPr/>
          <p:nvPr/>
        </p:nvSpPr>
        <p:spPr>
          <a:xfrm>
            <a:off x="1766292" y="3471743"/>
            <a:ext cx="2469952"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Permission Configuration</a:t>
            </a:r>
            <a:endParaRPr lang="en-US" sz="1550" dirty="0"/>
          </a:p>
        </p:txBody>
      </p:sp>
      <p:sp>
        <p:nvSpPr>
          <p:cNvPr id="17" name="Text 12"/>
          <p:cNvSpPr/>
          <p:nvPr/>
        </p:nvSpPr>
        <p:spPr>
          <a:xfrm>
            <a:off x="1766292" y="3815001"/>
            <a:ext cx="6583918"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Update app.json with required permissions for camera and photo library access on both iOS and Android platforms</a:t>
            </a:r>
            <a:endParaRPr lang="en-US" sz="1250" dirty="0"/>
          </a:p>
        </p:txBody>
      </p:sp>
      <p:sp>
        <p:nvSpPr>
          <p:cNvPr id="18" name="Shape 13"/>
          <p:cNvSpPr/>
          <p:nvPr/>
        </p:nvSpPr>
        <p:spPr>
          <a:xfrm>
            <a:off x="1128117" y="4807863"/>
            <a:ext cx="476250" cy="22860"/>
          </a:xfrm>
          <a:prstGeom prst="roundRect">
            <a:avLst>
              <a:gd name="adj" fmla="val 291721"/>
            </a:avLst>
          </a:prstGeom>
          <a:solidFill>
            <a:srgbClr val="E1C7B6"/>
          </a:solidFill>
          <a:ln/>
        </p:spPr>
      </p:sp>
      <p:sp>
        <p:nvSpPr>
          <p:cNvPr id="19" name="Shape 14"/>
          <p:cNvSpPr/>
          <p:nvPr/>
        </p:nvSpPr>
        <p:spPr>
          <a:xfrm>
            <a:off x="793790" y="4640699"/>
            <a:ext cx="357188" cy="357188"/>
          </a:xfrm>
          <a:prstGeom prst="roundRect">
            <a:avLst>
              <a:gd name="adj" fmla="val 18670"/>
            </a:avLst>
          </a:prstGeom>
          <a:solidFill>
            <a:srgbClr val="FBE1D0"/>
          </a:solidFill>
          <a:ln w="7620">
            <a:solidFill>
              <a:srgbClr val="E1C7B6"/>
            </a:solidFill>
            <a:prstDash val="solid"/>
          </a:ln>
        </p:spPr>
      </p:sp>
      <p:pic>
        <p:nvPicPr>
          <p:cNvPr id="20" name="Image 3" descr="preencoded.png">    </p:cNvPr>
          <p:cNvPicPr>
            <a:picLocks noChangeAspect="1"/>
          </p:cNvPicPr>
          <p:nvPr/>
        </p:nvPicPr>
        <p:blipFill>
          <a:blip r:embed="rId4"/>
          <a:stretch>
            <a:fillRect/>
          </a:stretch>
        </p:blipFill>
        <p:spPr>
          <a:xfrm>
            <a:off x="853321" y="4670465"/>
            <a:ext cx="238125" cy="297656"/>
          </a:xfrm>
          <a:prstGeom prst="rect">
            <a:avLst/>
          </a:prstGeom>
        </p:spPr>
      </p:pic>
      <p:sp>
        <p:nvSpPr>
          <p:cNvPr id="21" name="Text 15"/>
          <p:cNvSpPr/>
          <p:nvPr/>
        </p:nvSpPr>
        <p:spPr>
          <a:xfrm>
            <a:off x="1766292" y="4695230"/>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Import Package</a:t>
            </a:r>
            <a:endParaRPr lang="en-US" sz="1550" dirty="0"/>
          </a:p>
        </p:txBody>
      </p:sp>
      <p:sp>
        <p:nvSpPr>
          <p:cNvPr id="22" name="Shape 16"/>
          <p:cNvSpPr/>
          <p:nvPr/>
        </p:nvSpPr>
        <p:spPr>
          <a:xfrm>
            <a:off x="1766292" y="5121831"/>
            <a:ext cx="6583918" cy="492204"/>
          </a:xfrm>
          <a:prstGeom prst="roundRect">
            <a:avLst>
              <a:gd name="adj" fmla="val 13549"/>
            </a:avLst>
          </a:prstGeom>
          <a:solidFill>
            <a:srgbClr val="FBE1D0"/>
          </a:solidFill>
          <a:ln/>
        </p:spPr>
      </p:sp>
      <p:sp>
        <p:nvSpPr>
          <p:cNvPr id="23" name="Shape 17"/>
          <p:cNvSpPr/>
          <p:nvPr/>
        </p:nvSpPr>
        <p:spPr>
          <a:xfrm>
            <a:off x="1758434" y="5121831"/>
            <a:ext cx="6599634" cy="492204"/>
          </a:xfrm>
          <a:prstGeom prst="roundRect">
            <a:avLst>
              <a:gd name="adj" fmla="val 4839"/>
            </a:avLst>
          </a:prstGeom>
          <a:solidFill>
            <a:srgbClr val="FBE1D0"/>
          </a:solidFill>
          <a:ln/>
        </p:spPr>
      </p:sp>
      <p:sp>
        <p:nvSpPr>
          <p:cNvPr id="24" name="Text 18"/>
          <p:cNvSpPr/>
          <p:nvPr/>
        </p:nvSpPr>
        <p:spPr>
          <a:xfrm>
            <a:off x="1917144" y="5240893"/>
            <a:ext cx="6282214"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highlight>
                  <a:srgbClr val="FBE1D0"/>
                </a:highlight>
                <a:latin typeface="Consolas" pitchFamily="34" charset="0"/>
                <a:ea typeface="Consolas" pitchFamily="34" charset="-122"/>
                <a:cs typeface="Consolas" pitchFamily="34" charset="-120"/>
              </a:rPr>
              <a:t>import * as ImagePicker from 'expo-image-picker';</a:t>
            </a:r>
            <a:endParaRPr lang="en-US" sz="1250" dirty="0"/>
          </a:p>
        </p:txBody>
      </p:sp>
      <p:sp>
        <p:nvSpPr>
          <p:cNvPr id="25" name="Text 19"/>
          <p:cNvSpPr/>
          <p:nvPr/>
        </p:nvSpPr>
        <p:spPr>
          <a:xfrm>
            <a:off x="1766292" y="5792629"/>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Import the package in components that will use image selection functionality</a:t>
            </a:r>
            <a:endParaRPr lang="en-US" sz="1250" dirty="0"/>
          </a:p>
        </p:txBody>
      </p:sp>
      <p:sp>
        <p:nvSpPr>
          <p:cNvPr id="26" name="Shape 20"/>
          <p:cNvSpPr/>
          <p:nvPr/>
        </p:nvSpPr>
        <p:spPr>
          <a:xfrm>
            <a:off x="1128117" y="6531412"/>
            <a:ext cx="476250" cy="22860"/>
          </a:xfrm>
          <a:prstGeom prst="roundRect">
            <a:avLst>
              <a:gd name="adj" fmla="val 291721"/>
            </a:avLst>
          </a:prstGeom>
          <a:solidFill>
            <a:srgbClr val="E1C7B6"/>
          </a:solidFill>
          <a:ln/>
        </p:spPr>
      </p:sp>
      <p:sp>
        <p:nvSpPr>
          <p:cNvPr id="27" name="Shape 21"/>
          <p:cNvSpPr/>
          <p:nvPr/>
        </p:nvSpPr>
        <p:spPr>
          <a:xfrm>
            <a:off x="793790" y="6364248"/>
            <a:ext cx="357188" cy="357188"/>
          </a:xfrm>
          <a:prstGeom prst="roundRect">
            <a:avLst>
              <a:gd name="adj" fmla="val 18670"/>
            </a:avLst>
          </a:prstGeom>
          <a:solidFill>
            <a:srgbClr val="FBE1D0"/>
          </a:solidFill>
          <a:ln w="7620">
            <a:solidFill>
              <a:srgbClr val="E1C7B6"/>
            </a:solidFill>
            <a:prstDash val="solid"/>
          </a:ln>
        </p:spPr>
      </p:sp>
      <p:pic>
        <p:nvPicPr>
          <p:cNvPr id="28" name="Image 4" descr="preencoded.png">    </p:cNvPr>
          <p:cNvPicPr>
            <a:picLocks noChangeAspect="1"/>
          </p:cNvPicPr>
          <p:nvPr/>
        </p:nvPicPr>
        <p:blipFill>
          <a:blip r:embed="rId5"/>
          <a:stretch>
            <a:fillRect/>
          </a:stretch>
        </p:blipFill>
        <p:spPr>
          <a:xfrm>
            <a:off x="853321" y="6394013"/>
            <a:ext cx="238125" cy="297656"/>
          </a:xfrm>
          <a:prstGeom prst="rect">
            <a:avLst/>
          </a:prstGeom>
        </p:spPr>
      </p:pic>
      <p:sp>
        <p:nvSpPr>
          <p:cNvPr id="29" name="Text 22"/>
          <p:cNvSpPr/>
          <p:nvPr/>
        </p:nvSpPr>
        <p:spPr>
          <a:xfrm>
            <a:off x="1766292" y="641877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Verify Setup</a:t>
            </a:r>
            <a:endParaRPr lang="en-US" sz="1550" dirty="0"/>
          </a:p>
        </p:txBody>
      </p:sp>
      <p:sp>
        <p:nvSpPr>
          <p:cNvPr id="30" name="Text 23"/>
          <p:cNvSpPr/>
          <p:nvPr/>
        </p:nvSpPr>
        <p:spPr>
          <a:xfrm>
            <a:off x="1766292" y="6762036"/>
            <a:ext cx="6583918"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Test basic image selection to ensure proper configuration and permission handling on both platforms</a:t>
            </a:r>
            <a:endParaRPr lang="en-US" sz="1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24733" y="569357"/>
            <a:ext cx="7659410" cy="420529"/>
          </a:xfrm>
          <a:prstGeom prst="rect">
            <a:avLst/>
          </a:prstGeom>
          <a:noFill/>
          <a:ln/>
        </p:spPr>
        <p:txBody>
          <a:bodyPr wrap="none" lIns="0" tIns="0" rIns="0" bIns="0" rtlCol="0" anchor="t"/>
          <a:lstStyle/>
          <a:p>
            <a:pPr algn="l" indent="0" marL="0">
              <a:lnSpc>
                <a:spcPts val="3300"/>
              </a:lnSpc>
              <a:buNone/>
            </a:pPr>
            <a:r>
              <a:rPr lang="en-US" sz="2600" b="1" dirty="0">
                <a:solidFill>
                  <a:srgbClr val="000000"/>
                </a:solidFill>
                <a:latin typeface="Inter Bold" pitchFamily="34" charset="0"/>
                <a:ea typeface="Inter Bold" pitchFamily="34" charset="-122"/>
                <a:cs typeface="Inter Bold" pitchFamily="34" charset="-120"/>
              </a:rPr>
              <a:t>Implementing Basic Image Picker Functionality</a:t>
            </a:r>
            <a:endParaRPr lang="en-US" sz="2600" dirty="0"/>
          </a:p>
        </p:txBody>
      </p:sp>
      <p:sp>
        <p:nvSpPr>
          <p:cNvPr id="3" name="Shape 1"/>
          <p:cNvSpPr/>
          <p:nvPr/>
        </p:nvSpPr>
        <p:spPr>
          <a:xfrm>
            <a:off x="724733" y="1343025"/>
            <a:ext cx="6291143" cy="5370909"/>
          </a:xfrm>
          <a:prstGeom prst="roundRect">
            <a:avLst>
              <a:gd name="adj" fmla="val 1053"/>
            </a:avLst>
          </a:prstGeom>
          <a:solidFill>
            <a:srgbClr val="FBE1D0"/>
          </a:solidFill>
          <a:ln/>
        </p:spPr>
      </p:sp>
      <p:sp>
        <p:nvSpPr>
          <p:cNvPr id="4" name="Shape 2"/>
          <p:cNvSpPr/>
          <p:nvPr/>
        </p:nvSpPr>
        <p:spPr>
          <a:xfrm>
            <a:off x="718066" y="1343025"/>
            <a:ext cx="6304478" cy="5370909"/>
          </a:xfrm>
          <a:prstGeom prst="roundRect">
            <a:avLst>
              <a:gd name="adj" fmla="val 376"/>
            </a:avLst>
          </a:prstGeom>
          <a:solidFill>
            <a:srgbClr val="FBE1D0"/>
          </a:solidFill>
          <a:ln/>
        </p:spPr>
      </p:sp>
      <p:sp>
        <p:nvSpPr>
          <p:cNvPr id="5" name="Text 3"/>
          <p:cNvSpPr/>
          <p:nvPr/>
        </p:nvSpPr>
        <p:spPr>
          <a:xfrm>
            <a:off x="852607" y="1443871"/>
            <a:ext cx="6035397" cy="5169218"/>
          </a:xfrm>
          <a:prstGeom prst="rect">
            <a:avLst/>
          </a:prstGeom>
          <a:noFill/>
          <a:ln/>
        </p:spPr>
        <p:txBody>
          <a:bodyPr wrap="square" lIns="0" tIns="0" rIns="0" bIns="0" rtlCol="0" anchor="t"/>
          <a:lstStyle/>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React, { useState } from 'react';</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 Button, Image, View, StyleSheet } from 'react-native';</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 as ImagePicker from 'expo-image-picker';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export default function ImagePickerExample()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[image, setImage] = useState(null);</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pickImage = async () =&gt;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 Request permission</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 status } = await ImagePicker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.requestMediaLibraryPermissionsAsync();</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if (status !== 'granted')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alert('Sorry, we need camera roll permissions!');</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return;</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 Launch image library</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let result = await ImagePicker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.launchImageLibraryAsync({</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mediaTypes: ImagePicker.MediaTypeOptions.Images,//Filter for images, videos, or all media</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allowsEditing: true,//Enable built-in editor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aspect: [4, 3], //Set aspect ratio for cropping</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quality: 1,//Set compression level (0-1)</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allowsMultipleSelection: true //Enable selecting multiple images</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p:txBody>
      </p:sp>
      <p:sp>
        <p:nvSpPr>
          <p:cNvPr id="6" name="Shape 4"/>
          <p:cNvSpPr/>
          <p:nvPr/>
        </p:nvSpPr>
        <p:spPr>
          <a:xfrm>
            <a:off x="7351871" y="1343025"/>
            <a:ext cx="6561296" cy="5586293"/>
          </a:xfrm>
          <a:prstGeom prst="roundRect">
            <a:avLst>
              <a:gd name="adj" fmla="val 1012"/>
            </a:avLst>
          </a:prstGeom>
          <a:solidFill>
            <a:srgbClr val="FBE1D0"/>
          </a:solidFill>
          <a:ln/>
        </p:spPr>
      </p:sp>
      <p:sp>
        <p:nvSpPr>
          <p:cNvPr id="7" name="Shape 5"/>
          <p:cNvSpPr/>
          <p:nvPr/>
        </p:nvSpPr>
        <p:spPr>
          <a:xfrm>
            <a:off x="7345204" y="1343025"/>
            <a:ext cx="6574631" cy="5586293"/>
          </a:xfrm>
          <a:prstGeom prst="roundRect">
            <a:avLst>
              <a:gd name="adj" fmla="val 361"/>
            </a:avLst>
          </a:prstGeom>
          <a:solidFill>
            <a:srgbClr val="FBE1D0"/>
          </a:solidFill>
          <a:ln/>
        </p:spPr>
      </p:sp>
      <p:sp>
        <p:nvSpPr>
          <p:cNvPr id="8" name="Text 6"/>
          <p:cNvSpPr/>
          <p:nvPr/>
        </p:nvSpPr>
        <p:spPr>
          <a:xfrm>
            <a:off x="7479744" y="1443871"/>
            <a:ext cx="6305550" cy="5384602"/>
          </a:xfrm>
          <a:prstGeom prst="rect">
            <a:avLst/>
          </a:prstGeom>
          <a:noFill/>
          <a:ln/>
        </p:spPr>
        <p:txBody>
          <a:bodyPr wrap="square" lIns="0" tIns="0" rIns="0" bIns="0" rtlCol="0" anchor="t"/>
          <a:lstStyle/>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if (!result.canceled)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setImage(result.assets[0].uri);</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return(</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&lt;View style={styles.container}&gt;</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&lt;Button title="Pick an image from camera roll" onPress={pickImage} /&gt;</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{image &amp;&amp; ( &lt;Image source={{ uri: image }} style={styles.image} /&gt;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&lt;/View&gt;</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a:t>
            </a:r>
            <a:endParaRPr lang="en-US" sz="1050" dirty="0"/>
          </a:p>
          <a:p>
            <a:pPr algn="l" indent="0" marL="0">
              <a:lnSpc>
                <a:spcPts val="1650"/>
              </a:lnSpc>
              <a:buNone/>
            </a:pP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const styles = StyleSheet.create({</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container: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flex: 1,</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alignItems: 'center',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justifyContent: 'center',</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image: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width: 300,</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height: 225,</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marginTop: 20,</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borderRadius: 8,</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65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a:t>
            </a:r>
            <a:endParaRPr lang="en-US" sz="1050" dirty="0"/>
          </a:p>
        </p:txBody>
      </p:sp>
      <p:sp>
        <p:nvSpPr>
          <p:cNvPr id="9" name="Text 7"/>
          <p:cNvSpPr/>
          <p:nvPr/>
        </p:nvSpPr>
        <p:spPr>
          <a:xfrm>
            <a:off x="724733" y="7231975"/>
            <a:ext cx="13180933" cy="430768"/>
          </a:xfrm>
          <a:prstGeom prst="rect">
            <a:avLst/>
          </a:prstGeom>
          <a:noFill/>
          <a:ln/>
        </p:spPr>
        <p:txBody>
          <a:bodyPr wrap="square" lIns="0" tIns="0" rIns="0" bIns="0" rtlCol="0" anchor="t"/>
          <a:lstStyle/>
          <a:p>
            <a:pPr algn="l" indent="0" marL="0">
              <a:lnSpc>
                <a:spcPts val="1650"/>
              </a:lnSpc>
              <a:buNone/>
            </a:pPr>
            <a:r>
              <a:rPr lang="en-US" sz="1050" dirty="0">
                <a:solidFill>
                  <a:srgbClr val="000000"/>
                </a:solidFill>
                <a:latin typeface="Inter" pitchFamily="34" charset="0"/>
                <a:ea typeface="Inter" pitchFamily="34" charset="-122"/>
                <a:cs typeface="Inter" pitchFamily="34" charset="-120"/>
              </a:rPr>
              <a:t>When implementing image picking functionality, always handle permissions gracefully with clear user messaging. Consider image size limits and compression settings to optimize for your use case, whether that's profile photos, document scanning, or media sharing.</a:t>
            </a:r>
            <a:endParaRPr lang="en-US" sz="1050" dirty="0"/>
          </a:p>
        </p:txBody>
      </p:sp>
      <p:pic>
        <p:nvPicPr>
          <p:cNvPr id="10"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551"/>
          </a:xfrm>
          <a:prstGeom prst="rect">
            <a:avLst/>
          </a:prstGeom>
        </p:spPr>
      </p:pic>
      <p:sp>
        <p:nvSpPr>
          <p:cNvPr id="3" name="Text 0"/>
          <p:cNvSpPr/>
          <p:nvPr/>
        </p:nvSpPr>
        <p:spPr>
          <a:xfrm>
            <a:off x="793790" y="3346013"/>
            <a:ext cx="11861363"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Understanding Expo's Integration Ecosystem</a:t>
            </a:r>
            <a:endParaRPr lang="en-US" sz="4200" dirty="0"/>
          </a:p>
        </p:txBody>
      </p:sp>
      <p:sp>
        <p:nvSpPr>
          <p:cNvPr id="4" name="Shape 1"/>
          <p:cNvSpPr/>
          <p:nvPr/>
        </p:nvSpPr>
        <p:spPr>
          <a:xfrm>
            <a:off x="793790" y="4342567"/>
            <a:ext cx="484823" cy="484823"/>
          </a:xfrm>
          <a:prstGeom prst="roundRect">
            <a:avLst>
              <a:gd name="adj" fmla="val 18667"/>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74633" y="4382988"/>
            <a:ext cx="323136" cy="403979"/>
          </a:xfrm>
          <a:prstGeom prst="rect">
            <a:avLst/>
          </a:prstGeom>
        </p:spPr>
      </p:pic>
      <p:sp>
        <p:nvSpPr>
          <p:cNvPr id="6" name="Text 2"/>
          <p:cNvSpPr/>
          <p:nvPr/>
        </p:nvSpPr>
        <p:spPr>
          <a:xfrm>
            <a:off x="1493996" y="4416623"/>
            <a:ext cx="2803088"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Modular Architecture</a:t>
            </a:r>
            <a:endParaRPr lang="en-US" sz="2100" dirty="0"/>
          </a:p>
        </p:txBody>
      </p:sp>
      <p:sp>
        <p:nvSpPr>
          <p:cNvPr id="7" name="Text 3"/>
          <p:cNvSpPr/>
          <p:nvPr/>
        </p:nvSpPr>
        <p:spPr>
          <a:xfrm>
            <a:off x="1493996" y="4882396"/>
            <a:ext cx="5686544"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Expo's framework enables seamless integration of third-party services through Expo modules and SDK packages</a:t>
            </a:r>
            <a:endParaRPr lang="en-US" sz="1650" dirty="0"/>
          </a:p>
        </p:txBody>
      </p:sp>
      <p:sp>
        <p:nvSpPr>
          <p:cNvPr id="8" name="Shape 4"/>
          <p:cNvSpPr/>
          <p:nvPr/>
        </p:nvSpPr>
        <p:spPr>
          <a:xfrm>
            <a:off x="7449860" y="4342567"/>
            <a:ext cx="484823" cy="484823"/>
          </a:xfrm>
          <a:prstGeom prst="roundRect">
            <a:avLst>
              <a:gd name="adj" fmla="val 18667"/>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7530703" y="4382988"/>
            <a:ext cx="323136" cy="403979"/>
          </a:xfrm>
          <a:prstGeom prst="rect">
            <a:avLst/>
          </a:prstGeom>
        </p:spPr>
      </p:pic>
      <p:sp>
        <p:nvSpPr>
          <p:cNvPr id="10" name="Text 5"/>
          <p:cNvSpPr/>
          <p:nvPr/>
        </p:nvSpPr>
        <p:spPr>
          <a:xfrm>
            <a:off x="8150066" y="4416623"/>
            <a:ext cx="3444954"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Simplified Implementation</a:t>
            </a:r>
            <a:endParaRPr lang="en-US" sz="2100" dirty="0"/>
          </a:p>
        </p:txBody>
      </p:sp>
      <p:sp>
        <p:nvSpPr>
          <p:cNvPr id="11" name="Text 6"/>
          <p:cNvSpPr/>
          <p:nvPr/>
        </p:nvSpPr>
        <p:spPr>
          <a:xfrm>
            <a:off x="8150066" y="4882396"/>
            <a:ext cx="5686544"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Reduces complex native code requirements through abstracted JavaScript APIs</a:t>
            </a:r>
            <a:endParaRPr lang="en-US" sz="1650" dirty="0"/>
          </a:p>
        </p:txBody>
      </p:sp>
      <p:sp>
        <p:nvSpPr>
          <p:cNvPr id="12" name="Shape 7"/>
          <p:cNvSpPr/>
          <p:nvPr/>
        </p:nvSpPr>
        <p:spPr>
          <a:xfrm>
            <a:off x="793790" y="6347698"/>
            <a:ext cx="484823" cy="484823"/>
          </a:xfrm>
          <a:prstGeom prst="roundRect">
            <a:avLst>
              <a:gd name="adj" fmla="val 18667"/>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874633" y="6388120"/>
            <a:ext cx="323136" cy="403979"/>
          </a:xfrm>
          <a:prstGeom prst="rect">
            <a:avLst/>
          </a:prstGeom>
        </p:spPr>
      </p:pic>
      <p:sp>
        <p:nvSpPr>
          <p:cNvPr id="14" name="Text 8"/>
          <p:cNvSpPr/>
          <p:nvPr/>
        </p:nvSpPr>
        <p:spPr>
          <a:xfrm>
            <a:off x="1493996" y="6421755"/>
            <a:ext cx="362319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Managed &amp; Bare Workflows</a:t>
            </a:r>
            <a:endParaRPr lang="en-US" sz="2100" dirty="0"/>
          </a:p>
        </p:txBody>
      </p:sp>
      <p:sp>
        <p:nvSpPr>
          <p:cNvPr id="15" name="Text 9"/>
          <p:cNvSpPr/>
          <p:nvPr/>
        </p:nvSpPr>
        <p:spPr>
          <a:xfrm>
            <a:off x="1493996" y="6887528"/>
            <a:ext cx="5686544"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Integration approaches vary depending on your Expo project configuration</a:t>
            </a:r>
            <a:endParaRPr lang="en-US" sz="1650" dirty="0"/>
          </a:p>
        </p:txBody>
      </p:sp>
      <p:sp>
        <p:nvSpPr>
          <p:cNvPr id="16" name="Shape 10"/>
          <p:cNvSpPr/>
          <p:nvPr/>
        </p:nvSpPr>
        <p:spPr>
          <a:xfrm>
            <a:off x="7449860" y="6347698"/>
            <a:ext cx="484823" cy="484823"/>
          </a:xfrm>
          <a:prstGeom prst="roundRect">
            <a:avLst>
              <a:gd name="adj" fmla="val 18667"/>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7530703" y="6388120"/>
            <a:ext cx="323136" cy="403979"/>
          </a:xfrm>
          <a:prstGeom prst="rect">
            <a:avLst/>
          </a:prstGeom>
        </p:spPr>
      </p:pic>
      <p:sp>
        <p:nvSpPr>
          <p:cNvPr id="18" name="Text 11"/>
          <p:cNvSpPr/>
          <p:nvPr/>
        </p:nvSpPr>
        <p:spPr>
          <a:xfrm>
            <a:off x="8150066" y="6421755"/>
            <a:ext cx="3250525"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Versioning Compatibility</a:t>
            </a:r>
            <a:endParaRPr lang="en-US" sz="2100" dirty="0"/>
          </a:p>
        </p:txBody>
      </p:sp>
      <p:sp>
        <p:nvSpPr>
          <p:cNvPr id="19" name="Text 12"/>
          <p:cNvSpPr/>
          <p:nvPr/>
        </p:nvSpPr>
        <p:spPr>
          <a:xfrm>
            <a:off x="8150066" y="6887528"/>
            <a:ext cx="5686544"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SDK versions determine available integration features and required implementation methods</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638175"/>
            <a:ext cx="8393073"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Capturing Photos with Device Camera</a:t>
            </a:r>
            <a:endParaRPr lang="en-US" sz="3550" dirty="0"/>
          </a:p>
        </p:txBody>
      </p:sp>
      <p:sp>
        <p:nvSpPr>
          <p:cNvPr id="3" name="Shape 1"/>
          <p:cNvSpPr/>
          <p:nvPr/>
        </p:nvSpPr>
        <p:spPr>
          <a:xfrm>
            <a:off x="793790" y="1568053"/>
            <a:ext cx="1630323" cy="1045488"/>
          </a:xfrm>
          <a:prstGeom prst="roundRect">
            <a:avLst>
              <a:gd name="adj" fmla="val 7290"/>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481376" y="1931313"/>
            <a:ext cx="255151" cy="318968"/>
          </a:xfrm>
          <a:prstGeom prst="rect">
            <a:avLst/>
          </a:prstGeom>
        </p:spPr>
      </p:pic>
      <p:sp>
        <p:nvSpPr>
          <p:cNvPr id="5" name="Text 2"/>
          <p:cNvSpPr/>
          <p:nvPr/>
        </p:nvSpPr>
        <p:spPr>
          <a:xfrm>
            <a:off x="2605564" y="1749504"/>
            <a:ext cx="3117533"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Request Camera Permission</a:t>
            </a:r>
            <a:endParaRPr lang="en-US" sz="1750" dirty="0"/>
          </a:p>
        </p:txBody>
      </p:sp>
      <p:sp>
        <p:nvSpPr>
          <p:cNvPr id="6" name="Text 3"/>
          <p:cNvSpPr/>
          <p:nvPr/>
        </p:nvSpPr>
        <p:spPr>
          <a:xfrm>
            <a:off x="2605564" y="2141815"/>
            <a:ext cx="3117533"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Get explicit user consent</a:t>
            </a:r>
            <a:endParaRPr lang="en-US" sz="1400" dirty="0"/>
          </a:p>
        </p:txBody>
      </p:sp>
      <p:sp>
        <p:nvSpPr>
          <p:cNvPr id="7" name="Shape 4"/>
          <p:cNvSpPr/>
          <p:nvPr/>
        </p:nvSpPr>
        <p:spPr>
          <a:xfrm>
            <a:off x="2514838" y="2604016"/>
            <a:ext cx="11231047" cy="11430"/>
          </a:xfrm>
          <a:prstGeom prst="roundRect">
            <a:avLst>
              <a:gd name="adj" fmla="val 666790"/>
            </a:avLst>
          </a:prstGeom>
          <a:solidFill>
            <a:srgbClr val="E1C7B6"/>
          </a:solidFill>
          <a:ln/>
        </p:spPr>
      </p:sp>
      <p:sp>
        <p:nvSpPr>
          <p:cNvPr id="8" name="Shape 5"/>
          <p:cNvSpPr/>
          <p:nvPr/>
        </p:nvSpPr>
        <p:spPr>
          <a:xfrm>
            <a:off x="793790" y="2704267"/>
            <a:ext cx="3260646" cy="1045488"/>
          </a:xfrm>
          <a:prstGeom prst="roundRect">
            <a:avLst>
              <a:gd name="adj" fmla="val 7290"/>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296478" y="3067526"/>
            <a:ext cx="255151" cy="318968"/>
          </a:xfrm>
          <a:prstGeom prst="rect">
            <a:avLst/>
          </a:prstGeom>
        </p:spPr>
      </p:pic>
      <p:sp>
        <p:nvSpPr>
          <p:cNvPr id="10" name="Text 6"/>
          <p:cNvSpPr/>
          <p:nvPr/>
        </p:nvSpPr>
        <p:spPr>
          <a:xfrm>
            <a:off x="4235887" y="2885718"/>
            <a:ext cx="2789277"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Launch Camera Interface</a:t>
            </a:r>
            <a:endParaRPr lang="en-US" sz="1750" dirty="0"/>
          </a:p>
        </p:txBody>
      </p:sp>
      <p:sp>
        <p:nvSpPr>
          <p:cNvPr id="11" name="Text 7"/>
          <p:cNvSpPr/>
          <p:nvPr/>
        </p:nvSpPr>
        <p:spPr>
          <a:xfrm>
            <a:off x="4235887" y="3278029"/>
            <a:ext cx="2789277"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Open native camera experience</a:t>
            </a:r>
            <a:endParaRPr lang="en-US" sz="1400" dirty="0"/>
          </a:p>
        </p:txBody>
      </p:sp>
      <p:sp>
        <p:nvSpPr>
          <p:cNvPr id="12" name="Shape 8"/>
          <p:cNvSpPr/>
          <p:nvPr/>
        </p:nvSpPr>
        <p:spPr>
          <a:xfrm>
            <a:off x="4145161" y="3740229"/>
            <a:ext cx="9600724" cy="11430"/>
          </a:xfrm>
          <a:prstGeom prst="roundRect">
            <a:avLst>
              <a:gd name="adj" fmla="val 666790"/>
            </a:avLst>
          </a:prstGeom>
          <a:solidFill>
            <a:srgbClr val="E1C7B6"/>
          </a:solidFill>
          <a:ln/>
        </p:spPr>
      </p:sp>
      <p:sp>
        <p:nvSpPr>
          <p:cNvPr id="13" name="Shape 9"/>
          <p:cNvSpPr/>
          <p:nvPr/>
        </p:nvSpPr>
        <p:spPr>
          <a:xfrm>
            <a:off x="793790" y="3840480"/>
            <a:ext cx="4890968" cy="1045488"/>
          </a:xfrm>
          <a:prstGeom prst="roundRect">
            <a:avLst>
              <a:gd name="adj" fmla="val 7290"/>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111698" y="4203740"/>
            <a:ext cx="255151" cy="318968"/>
          </a:xfrm>
          <a:prstGeom prst="rect">
            <a:avLst/>
          </a:prstGeom>
        </p:spPr>
      </p:pic>
      <p:sp>
        <p:nvSpPr>
          <p:cNvPr id="15" name="Text 10"/>
          <p:cNvSpPr/>
          <p:nvPr/>
        </p:nvSpPr>
        <p:spPr>
          <a:xfrm>
            <a:off x="5866209" y="4021931"/>
            <a:ext cx="2946202"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Configure Camera Options</a:t>
            </a:r>
            <a:endParaRPr lang="en-US" sz="1750" dirty="0"/>
          </a:p>
        </p:txBody>
      </p:sp>
      <p:sp>
        <p:nvSpPr>
          <p:cNvPr id="16" name="Text 11"/>
          <p:cNvSpPr/>
          <p:nvPr/>
        </p:nvSpPr>
        <p:spPr>
          <a:xfrm>
            <a:off x="5866209" y="4414242"/>
            <a:ext cx="2946202"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Set quality, flash, and front/back</a:t>
            </a:r>
            <a:endParaRPr lang="en-US" sz="1400" dirty="0"/>
          </a:p>
        </p:txBody>
      </p:sp>
      <p:sp>
        <p:nvSpPr>
          <p:cNvPr id="17" name="Shape 12"/>
          <p:cNvSpPr/>
          <p:nvPr/>
        </p:nvSpPr>
        <p:spPr>
          <a:xfrm>
            <a:off x="5775484" y="4876443"/>
            <a:ext cx="7970401" cy="11430"/>
          </a:xfrm>
          <a:prstGeom prst="roundRect">
            <a:avLst>
              <a:gd name="adj" fmla="val 666790"/>
            </a:avLst>
          </a:prstGeom>
          <a:solidFill>
            <a:srgbClr val="E1C7B6"/>
          </a:solidFill>
          <a:ln/>
        </p:spPr>
      </p:sp>
      <p:sp>
        <p:nvSpPr>
          <p:cNvPr id="18" name="Shape 13"/>
          <p:cNvSpPr/>
          <p:nvPr/>
        </p:nvSpPr>
        <p:spPr>
          <a:xfrm>
            <a:off x="793790" y="4976693"/>
            <a:ext cx="6521410" cy="1045488"/>
          </a:xfrm>
          <a:prstGeom prst="roundRect">
            <a:avLst>
              <a:gd name="adj" fmla="val 7290"/>
            </a:avLst>
          </a:prstGeom>
          <a:solidFill>
            <a:srgbClr val="FBE1D0"/>
          </a:solidFill>
          <a:ln w="7620">
            <a:solidFill>
              <a:srgbClr val="E1C7B6"/>
            </a:solidFill>
            <a:prstDash val="solid"/>
          </a:ln>
        </p:spPr>
      </p:sp>
      <p:pic>
        <p:nvPicPr>
          <p:cNvPr id="19" name="Image 3" descr="preencoded.png">    </p:cNvPr>
          <p:cNvPicPr>
            <a:picLocks noChangeAspect="1"/>
          </p:cNvPicPr>
          <p:nvPr/>
        </p:nvPicPr>
        <p:blipFill>
          <a:blip r:embed="rId4"/>
          <a:stretch>
            <a:fillRect/>
          </a:stretch>
        </p:blipFill>
        <p:spPr>
          <a:xfrm>
            <a:off x="3926919" y="5339953"/>
            <a:ext cx="255151" cy="318968"/>
          </a:xfrm>
          <a:prstGeom prst="rect">
            <a:avLst/>
          </a:prstGeom>
        </p:spPr>
      </p:pic>
      <p:sp>
        <p:nvSpPr>
          <p:cNvPr id="20" name="Text 14"/>
          <p:cNvSpPr/>
          <p:nvPr/>
        </p:nvSpPr>
        <p:spPr>
          <a:xfrm>
            <a:off x="7496651" y="5158145"/>
            <a:ext cx="271403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Process Captured Image</a:t>
            </a:r>
            <a:endParaRPr lang="en-US" sz="1750" dirty="0"/>
          </a:p>
        </p:txBody>
      </p:sp>
      <p:sp>
        <p:nvSpPr>
          <p:cNvPr id="21" name="Text 15"/>
          <p:cNvSpPr/>
          <p:nvPr/>
        </p:nvSpPr>
        <p:spPr>
          <a:xfrm>
            <a:off x="7496651" y="5550456"/>
            <a:ext cx="2890004"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Handle result and display preview</a:t>
            </a:r>
            <a:endParaRPr lang="en-US" sz="1400" dirty="0"/>
          </a:p>
        </p:txBody>
      </p:sp>
      <p:sp>
        <p:nvSpPr>
          <p:cNvPr id="22" name="Text 16"/>
          <p:cNvSpPr/>
          <p:nvPr/>
        </p:nvSpPr>
        <p:spPr>
          <a:xfrm>
            <a:off x="793790" y="6226254"/>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Camera integration provides a more direct capture experience compared to gallery selection. Using the launchCameraAsync method from expo-image-picker opens the device's native camera interface, allowing users to capture new photos specifically for your application's needs.</a:t>
            </a:r>
            <a:endParaRPr lang="en-US" sz="1400" dirty="0"/>
          </a:p>
        </p:txBody>
      </p:sp>
      <p:sp>
        <p:nvSpPr>
          <p:cNvPr id="23" name="Text 17"/>
          <p:cNvSpPr/>
          <p:nvPr/>
        </p:nvSpPr>
        <p:spPr>
          <a:xfrm>
            <a:off x="793790" y="7010876"/>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For more advanced camera control, consider using the expo-camera package, which provides real-time camera preview, video recording, barcode scanning, and face detection capabilities directly embedded in your application's UI rather than launching the system camera.</a:t>
            </a:r>
            <a:endParaRPr lang="en-US" sz="1400" dirty="0"/>
          </a:p>
        </p:txBody>
      </p:sp>
      <p:pic>
        <p:nvPicPr>
          <p:cNvPr id="24"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728782"/>
            <a:ext cx="8953143"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Handling Selected Images in Your App</a:t>
            </a:r>
            <a:endParaRPr lang="en-US" sz="3750" dirty="0"/>
          </a:p>
        </p:txBody>
      </p:sp>
      <p:pic>
        <p:nvPicPr>
          <p:cNvPr id="3" name="Image 0" descr="preencoded.png">    </p:cNvPr>
          <p:cNvPicPr>
            <a:picLocks noChangeAspect="1"/>
          </p:cNvPicPr>
          <p:nvPr/>
        </p:nvPicPr>
        <p:blipFill>
          <a:blip r:embed="rId1"/>
          <a:stretch>
            <a:fillRect/>
          </a:stretch>
        </p:blipFill>
        <p:spPr>
          <a:xfrm>
            <a:off x="793790" y="1716762"/>
            <a:ext cx="963930" cy="1156811"/>
          </a:xfrm>
          <a:prstGeom prst="rect">
            <a:avLst/>
          </a:prstGeom>
        </p:spPr>
      </p:pic>
      <p:sp>
        <p:nvSpPr>
          <p:cNvPr id="4" name="Text 1"/>
          <p:cNvSpPr/>
          <p:nvPr/>
        </p:nvSpPr>
        <p:spPr>
          <a:xfrm>
            <a:off x="2046922" y="1909524"/>
            <a:ext cx="268045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Image Selection Result</a:t>
            </a:r>
            <a:endParaRPr lang="en-US" sz="1850" dirty="0"/>
          </a:p>
        </p:txBody>
      </p:sp>
      <p:sp>
        <p:nvSpPr>
          <p:cNvPr id="5" name="Text 2"/>
          <p:cNvSpPr/>
          <p:nvPr/>
        </p:nvSpPr>
        <p:spPr>
          <a:xfrm>
            <a:off x="2046922" y="2326362"/>
            <a:ext cx="1178968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Receive URI, dimensions, type, and other metadata from picker</a:t>
            </a:r>
            <a:endParaRPr lang="en-US" sz="1500" dirty="0"/>
          </a:p>
        </p:txBody>
      </p:sp>
      <p:pic>
        <p:nvPicPr>
          <p:cNvPr id="6" name="Image 1" descr="preencoded.png">    </p:cNvPr>
          <p:cNvPicPr>
            <a:picLocks noChangeAspect="1"/>
          </p:cNvPicPr>
          <p:nvPr/>
        </p:nvPicPr>
        <p:blipFill>
          <a:blip r:embed="rId2"/>
          <a:stretch>
            <a:fillRect/>
          </a:stretch>
        </p:blipFill>
        <p:spPr>
          <a:xfrm>
            <a:off x="793790" y="2873573"/>
            <a:ext cx="963930" cy="1156811"/>
          </a:xfrm>
          <a:prstGeom prst="rect">
            <a:avLst/>
          </a:prstGeom>
        </p:spPr>
      </p:pic>
      <p:sp>
        <p:nvSpPr>
          <p:cNvPr id="7" name="Text 3"/>
          <p:cNvSpPr/>
          <p:nvPr/>
        </p:nvSpPr>
        <p:spPr>
          <a:xfrm>
            <a:off x="2046922" y="3066336"/>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Image Processing</a:t>
            </a:r>
            <a:endParaRPr lang="en-US" sz="1850" dirty="0"/>
          </a:p>
        </p:txBody>
      </p:sp>
      <p:sp>
        <p:nvSpPr>
          <p:cNvPr id="8" name="Text 4"/>
          <p:cNvSpPr/>
          <p:nvPr/>
        </p:nvSpPr>
        <p:spPr>
          <a:xfrm>
            <a:off x="2046922" y="3483173"/>
            <a:ext cx="1178968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Resize, compress, or transform images as needed for your application</a:t>
            </a:r>
            <a:endParaRPr lang="en-US" sz="1500" dirty="0"/>
          </a:p>
        </p:txBody>
      </p:sp>
      <p:pic>
        <p:nvPicPr>
          <p:cNvPr id="9" name="Image 2" descr="preencoded.png">    </p:cNvPr>
          <p:cNvPicPr>
            <a:picLocks noChangeAspect="1"/>
          </p:cNvPicPr>
          <p:nvPr/>
        </p:nvPicPr>
        <p:blipFill>
          <a:blip r:embed="rId3"/>
          <a:stretch>
            <a:fillRect/>
          </a:stretch>
        </p:blipFill>
        <p:spPr>
          <a:xfrm>
            <a:off x="793790" y="4030385"/>
            <a:ext cx="963930" cy="1156811"/>
          </a:xfrm>
          <a:prstGeom prst="rect">
            <a:avLst/>
          </a:prstGeom>
        </p:spPr>
      </p:pic>
      <p:sp>
        <p:nvSpPr>
          <p:cNvPr id="10" name="Text 5"/>
          <p:cNvSpPr/>
          <p:nvPr/>
        </p:nvSpPr>
        <p:spPr>
          <a:xfrm>
            <a:off x="2046922" y="4223147"/>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Local Storage</a:t>
            </a:r>
            <a:endParaRPr lang="en-US" sz="1850" dirty="0"/>
          </a:p>
        </p:txBody>
      </p:sp>
      <p:sp>
        <p:nvSpPr>
          <p:cNvPr id="11" name="Text 6"/>
          <p:cNvSpPr/>
          <p:nvPr/>
        </p:nvSpPr>
        <p:spPr>
          <a:xfrm>
            <a:off x="2046922" y="4639985"/>
            <a:ext cx="1178968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Save processed images to app's file system for persistence</a:t>
            </a:r>
            <a:endParaRPr lang="en-US" sz="1500" dirty="0"/>
          </a:p>
        </p:txBody>
      </p:sp>
      <p:pic>
        <p:nvPicPr>
          <p:cNvPr id="12" name="Image 3" descr="preencoded.png">    </p:cNvPr>
          <p:cNvPicPr>
            <a:picLocks noChangeAspect="1"/>
          </p:cNvPicPr>
          <p:nvPr/>
        </p:nvPicPr>
        <p:blipFill>
          <a:blip r:embed="rId4"/>
          <a:stretch>
            <a:fillRect/>
          </a:stretch>
        </p:blipFill>
        <p:spPr>
          <a:xfrm>
            <a:off x="793790" y="5187196"/>
            <a:ext cx="963930" cy="1156811"/>
          </a:xfrm>
          <a:prstGeom prst="rect">
            <a:avLst/>
          </a:prstGeom>
        </p:spPr>
      </p:pic>
      <p:sp>
        <p:nvSpPr>
          <p:cNvPr id="13" name="Text 7"/>
          <p:cNvSpPr/>
          <p:nvPr/>
        </p:nvSpPr>
        <p:spPr>
          <a:xfrm>
            <a:off x="2046922" y="5379958"/>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Remote Upload</a:t>
            </a:r>
            <a:endParaRPr lang="en-US" sz="1850" dirty="0"/>
          </a:p>
        </p:txBody>
      </p:sp>
      <p:sp>
        <p:nvSpPr>
          <p:cNvPr id="14" name="Text 8"/>
          <p:cNvSpPr/>
          <p:nvPr/>
        </p:nvSpPr>
        <p:spPr>
          <a:xfrm>
            <a:off x="2046922" y="5796796"/>
            <a:ext cx="1178968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Transfer images to backend service or cloud storage</a:t>
            </a:r>
            <a:endParaRPr lang="en-US" sz="1500" dirty="0"/>
          </a:p>
        </p:txBody>
      </p:sp>
      <p:pic>
        <p:nvPicPr>
          <p:cNvPr id="15" name="Image 4" descr="preencoded.png">    </p:cNvPr>
          <p:cNvPicPr>
            <a:picLocks noChangeAspect="1"/>
          </p:cNvPicPr>
          <p:nvPr/>
        </p:nvPicPr>
        <p:blipFill>
          <a:blip r:embed="rId5"/>
          <a:stretch>
            <a:fillRect/>
          </a:stretch>
        </p:blipFill>
        <p:spPr>
          <a:xfrm>
            <a:off x="793790" y="6344007"/>
            <a:ext cx="963930" cy="1156811"/>
          </a:xfrm>
          <a:prstGeom prst="rect">
            <a:avLst/>
          </a:prstGeom>
        </p:spPr>
      </p:pic>
      <p:sp>
        <p:nvSpPr>
          <p:cNvPr id="16" name="Text 9"/>
          <p:cNvSpPr/>
          <p:nvPr/>
        </p:nvSpPr>
        <p:spPr>
          <a:xfrm>
            <a:off x="2046922" y="6536769"/>
            <a:ext cx="2457331"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Database Integration</a:t>
            </a:r>
            <a:endParaRPr lang="en-US" sz="1850" dirty="0"/>
          </a:p>
        </p:txBody>
      </p:sp>
      <p:sp>
        <p:nvSpPr>
          <p:cNvPr id="17" name="Text 10"/>
          <p:cNvSpPr/>
          <p:nvPr/>
        </p:nvSpPr>
        <p:spPr>
          <a:xfrm>
            <a:off x="2046922" y="6953607"/>
            <a:ext cx="1178968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Store image references and metadata in application database</a:t>
            </a:r>
            <a:endParaRPr lang="en-US" sz="1500" dirty="0"/>
          </a:p>
        </p:txBody>
      </p:sp>
      <p:pic>
        <p:nvPicPr>
          <p:cNvPr id="18"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93301" y="544711"/>
            <a:ext cx="7070288" cy="402431"/>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Creating a Multi-Image Selection Component</a:t>
            </a:r>
            <a:endParaRPr lang="en-US" sz="2500" dirty="0"/>
          </a:p>
        </p:txBody>
      </p:sp>
      <p:pic>
        <p:nvPicPr>
          <p:cNvPr id="3" name="Image 0" descr="preencoded.png">    </p:cNvPr>
          <p:cNvPicPr>
            <a:picLocks noChangeAspect="1"/>
          </p:cNvPicPr>
          <p:nvPr/>
        </p:nvPicPr>
        <p:blipFill>
          <a:blip r:embed="rId1"/>
          <a:stretch>
            <a:fillRect/>
          </a:stretch>
        </p:blipFill>
        <p:spPr>
          <a:xfrm>
            <a:off x="693301" y="1204555"/>
            <a:ext cx="3218974" cy="1989415"/>
          </a:xfrm>
          <a:prstGeom prst="rect">
            <a:avLst/>
          </a:prstGeom>
        </p:spPr>
      </p:pic>
      <p:sp>
        <p:nvSpPr>
          <p:cNvPr id="4" name="Text 1"/>
          <p:cNvSpPr/>
          <p:nvPr/>
        </p:nvSpPr>
        <p:spPr>
          <a:xfrm>
            <a:off x="4073128" y="1204555"/>
            <a:ext cx="1609487"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Selection Interface</a:t>
            </a:r>
            <a:endParaRPr lang="en-US" sz="1250" dirty="0"/>
          </a:p>
        </p:txBody>
      </p:sp>
      <p:sp>
        <p:nvSpPr>
          <p:cNvPr id="5" name="Text 2"/>
          <p:cNvSpPr/>
          <p:nvPr/>
        </p:nvSpPr>
        <p:spPr>
          <a:xfrm>
            <a:off x="4073128" y="1482923"/>
            <a:ext cx="9863971" cy="411718"/>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Implement a grid-based selection UI that allows users to visually browse and select multiple images simultaneously. Include clear visual indicators for selected state and a counter showing the number of currently selected items.</a:t>
            </a:r>
            <a:endParaRPr lang="en-US" sz="1000" dirty="0"/>
          </a:p>
        </p:txBody>
      </p:sp>
      <p:pic>
        <p:nvPicPr>
          <p:cNvPr id="6" name="Image 1" descr="preencoded.png">    </p:cNvPr>
          <p:cNvPicPr>
            <a:picLocks noChangeAspect="1"/>
          </p:cNvPicPr>
          <p:nvPr/>
        </p:nvPicPr>
        <p:blipFill>
          <a:blip r:embed="rId2"/>
          <a:stretch>
            <a:fillRect/>
          </a:stretch>
        </p:blipFill>
        <p:spPr>
          <a:xfrm>
            <a:off x="693301" y="3451384"/>
            <a:ext cx="3218974" cy="1989415"/>
          </a:xfrm>
          <a:prstGeom prst="rect">
            <a:avLst/>
          </a:prstGeom>
        </p:spPr>
      </p:pic>
      <p:sp>
        <p:nvSpPr>
          <p:cNvPr id="7" name="Text 3"/>
          <p:cNvSpPr/>
          <p:nvPr/>
        </p:nvSpPr>
        <p:spPr>
          <a:xfrm>
            <a:off x="4073128" y="3451384"/>
            <a:ext cx="1703189"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Preview Management</a:t>
            </a:r>
            <a:endParaRPr lang="en-US" sz="1250" dirty="0"/>
          </a:p>
        </p:txBody>
      </p:sp>
      <p:sp>
        <p:nvSpPr>
          <p:cNvPr id="8" name="Text 4"/>
          <p:cNvSpPr/>
          <p:nvPr/>
        </p:nvSpPr>
        <p:spPr>
          <a:xfrm>
            <a:off x="4073128" y="3729752"/>
            <a:ext cx="9863971" cy="411718"/>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Create a compact representation of selected images, typically as a horizontal scrolling list of thumbnails. This provides users with a summary of their selections while allowing for individual removal of items.</a:t>
            </a:r>
            <a:endParaRPr lang="en-US" sz="1000" dirty="0"/>
          </a:p>
        </p:txBody>
      </p:sp>
      <p:pic>
        <p:nvPicPr>
          <p:cNvPr id="9" name="Image 2" descr="preencoded.png">    </p:cNvPr>
          <p:cNvPicPr>
            <a:picLocks noChangeAspect="1"/>
          </p:cNvPicPr>
          <p:nvPr/>
        </p:nvPicPr>
        <p:blipFill>
          <a:blip r:embed="rId3"/>
          <a:stretch>
            <a:fillRect/>
          </a:stretch>
        </p:blipFill>
        <p:spPr>
          <a:xfrm>
            <a:off x="693301" y="5698212"/>
            <a:ext cx="3218974" cy="1989415"/>
          </a:xfrm>
          <a:prstGeom prst="rect">
            <a:avLst/>
          </a:prstGeom>
        </p:spPr>
      </p:pic>
      <p:sp>
        <p:nvSpPr>
          <p:cNvPr id="10" name="Text 5"/>
          <p:cNvSpPr/>
          <p:nvPr/>
        </p:nvSpPr>
        <p:spPr>
          <a:xfrm>
            <a:off x="4073128" y="5698212"/>
            <a:ext cx="1810345"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Implementation Details</a:t>
            </a:r>
            <a:endParaRPr lang="en-US" sz="1250" dirty="0"/>
          </a:p>
        </p:txBody>
      </p:sp>
      <p:sp>
        <p:nvSpPr>
          <p:cNvPr id="11" name="Text 6"/>
          <p:cNvSpPr/>
          <p:nvPr/>
        </p:nvSpPr>
        <p:spPr>
          <a:xfrm>
            <a:off x="4073128" y="5976580"/>
            <a:ext cx="9863971" cy="411718"/>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Use useState to maintain an array of selected image URIs, implement ImagePicker with allowsMultipleSelection set to true, and create appropriate UI components for displaying and managing the collection of selected media.</a:t>
            </a:r>
            <a:endParaRPr lang="en-US" sz="1000" dirty="0"/>
          </a:p>
        </p:txBody>
      </p:sp>
      <p:pic>
        <p:nvPicPr>
          <p:cNvPr id="12"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0212"/>
            <a:ext cx="7556421" cy="1063228"/>
          </a:xfrm>
          <a:prstGeom prst="rect">
            <a:avLst/>
          </a:prstGeom>
          <a:noFill/>
          <a:ln/>
        </p:spPr>
        <p:txBody>
          <a:bodyPr wrap="squar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Image Compression and Optimization</a:t>
            </a:r>
            <a:endParaRPr lang="en-US" sz="3300" dirty="0"/>
          </a:p>
        </p:txBody>
      </p:sp>
      <p:sp>
        <p:nvSpPr>
          <p:cNvPr id="4" name="Shape 1"/>
          <p:cNvSpPr/>
          <p:nvPr/>
        </p:nvSpPr>
        <p:spPr>
          <a:xfrm>
            <a:off x="793790" y="2058591"/>
            <a:ext cx="3693200" cy="1990368"/>
          </a:xfrm>
          <a:prstGeom prst="roundRect">
            <a:avLst>
              <a:gd name="adj" fmla="val 3590"/>
            </a:avLst>
          </a:prstGeom>
          <a:solidFill>
            <a:srgbClr val="FBE1D0"/>
          </a:solidFill>
          <a:ln w="7620">
            <a:solidFill>
              <a:srgbClr val="E1C7B6"/>
            </a:solidFill>
            <a:prstDash val="solid"/>
          </a:ln>
        </p:spPr>
      </p:sp>
      <p:sp>
        <p:nvSpPr>
          <p:cNvPr id="5" name="Text 2"/>
          <p:cNvSpPr/>
          <p:nvPr/>
        </p:nvSpPr>
        <p:spPr>
          <a:xfrm>
            <a:off x="971431" y="2236232"/>
            <a:ext cx="2515195"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Why Compress Images?</a:t>
            </a:r>
            <a:endParaRPr lang="en-US" sz="1650" dirty="0"/>
          </a:p>
        </p:txBody>
      </p:sp>
      <p:sp>
        <p:nvSpPr>
          <p:cNvPr id="6" name="Text 3"/>
          <p:cNvSpPr/>
          <p:nvPr/>
        </p:nvSpPr>
        <p:spPr>
          <a:xfrm>
            <a:off x="971431" y="2604016"/>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Reduce network bandwidth usage</a:t>
            </a:r>
            <a:endParaRPr lang="en-US" sz="1300" dirty="0"/>
          </a:p>
        </p:txBody>
      </p:sp>
      <p:sp>
        <p:nvSpPr>
          <p:cNvPr id="7" name="Text 4"/>
          <p:cNvSpPr/>
          <p:nvPr/>
        </p:nvSpPr>
        <p:spPr>
          <a:xfrm>
            <a:off x="971431" y="2935724"/>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Decrease storage requirements</a:t>
            </a:r>
            <a:endParaRPr lang="en-US" sz="1300" dirty="0"/>
          </a:p>
        </p:txBody>
      </p:sp>
      <p:sp>
        <p:nvSpPr>
          <p:cNvPr id="8" name="Text 5"/>
          <p:cNvSpPr/>
          <p:nvPr/>
        </p:nvSpPr>
        <p:spPr>
          <a:xfrm>
            <a:off x="971431" y="3267432"/>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Improve upload/download speed</a:t>
            </a:r>
            <a:endParaRPr lang="en-US" sz="1300" dirty="0"/>
          </a:p>
        </p:txBody>
      </p:sp>
      <p:sp>
        <p:nvSpPr>
          <p:cNvPr id="9" name="Text 6"/>
          <p:cNvSpPr/>
          <p:nvPr/>
        </p:nvSpPr>
        <p:spPr>
          <a:xfrm>
            <a:off x="971431" y="3599140"/>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Optimize memory consumption</a:t>
            </a:r>
            <a:endParaRPr lang="en-US" sz="1300" dirty="0"/>
          </a:p>
        </p:txBody>
      </p:sp>
      <p:sp>
        <p:nvSpPr>
          <p:cNvPr id="10" name="Shape 7"/>
          <p:cNvSpPr/>
          <p:nvPr/>
        </p:nvSpPr>
        <p:spPr>
          <a:xfrm>
            <a:off x="4657011" y="2058591"/>
            <a:ext cx="3693200" cy="1990368"/>
          </a:xfrm>
          <a:prstGeom prst="roundRect">
            <a:avLst>
              <a:gd name="adj" fmla="val 3590"/>
            </a:avLst>
          </a:prstGeom>
          <a:solidFill>
            <a:srgbClr val="FBE1D0"/>
          </a:solidFill>
          <a:ln w="7620">
            <a:solidFill>
              <a:srgbClr val="E1C7B6"/>
            </a:solidFill>
            <a:prstDash val="solid"/>
          </a:ln>
        </p:spPr>
      </p:sp>
      <p:sp>
        <p:nvSpPr>
          <p:cNvPr id="11" name="Text 8"/>
          <p:cNvSpPr/>
          <p:nvPr/>
        </p:nvSpPr>
        <p:spPr>
          <a:xfrm>
            <a:off x="4834652" y="2236232"/>
            <a:ext cx="2643188"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Compression Techniques</a:t>
            </a:r>
            <a:endParaRPr lang="en-US" sz="1650" dirty="0"/>
          </a:p>
        </p:txBody>
      </p:sp>
      <p:sp>
        <p:nvSpPr>
          <p:cNvPr id="12" name="Text 9"/>
          <p:cNvSpPr/>
          <p:nvPr/>
        </p:nvSpPr>
        <p:spPr>
          <a:xfrm>
            <a:off x="4834652" y="2604016"/>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Resize to target dimensions</a:t>
            </a:r>
            <a:endParaRPr lang="en-US" sz="1300" dirty="0"/>
          </a:p>
        </p:txBody>
      </p:sp>
      <p:sp>
        <p:nvSpPr>
          <p:cNvPr id="13" name="Text 10"/>
          <p:cNvSpPr/>
          <p:nvPr/>
        </p:nvSpPr>
        <p:spPr>
          <a:xfrm>
            <a:off x="4834652" y="2935724"/>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Reduce quality (lossy compression)</a:t>
            </a:r>
            <a:endParaRPr lang="en-US" sz="1300" dirty="0"/>
          </a:p>
        </p:txBody>
      </p:sp>
      <p:sp>
        <p:nvSpPr>
          <p:cNvPr id="14" name="Text 11"/>
          <p:cNvSpPr/>
          <p:nvPr/>
        </p:nvSpPr>
        <p:spPr>
          <a:xfrm>
            <a:off x="4834652" y="3267432"/>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Convert to efficient formats</a:t>
            </a:r>
            <a:endParaRPr lang="en-US" sz="1300" dirty="0"/>
          </a:p>
        </p:txBody>
      </p:sp>
      <p:sp>
        <p:nvSpPr>
          <p:cNvPr id="15" name="Text 12"/>
          <p:cNvSpPr/>
          <p:nvPr/>
        </p:nvSpPr>
        <p:spPr>
          <a:xfrm>
            <a:off x="4834652" y="3599140"/>
            <a:ext cx="333791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Remove metadata when unnecessary</a:t>
            </a:r>
            <a:endParaRPr lang="en-US" sz="1300" dirty="0"/>
          </a:p>
        </p:txBody>
      </p:sp>
      <p:sp>
        <p:nvSpPr>
          <p:cNvPr id="16" name="Shape 13"/>
          <p:cNvSpPr/>
          <p:nvPr/>
        </p:nvSpPr>
        <p:spPr>
          <a:xfrm>
            <a:off x="793790" y="4218980"/>
            <a:ext cx="7556421" cy="1990368"/>
          </a:xfrm>
          <a:prstGeom prst="roundRect">
            <a:avLst>
              <a:gd name="adj" fmla="val 3590"/>
            </a:avLst>
          </a:prstGeom>
          <a:solidFill>
            <a:srgbClr val="FBE1D0"/>
          </a:solidFill>
          <a:ln w="7620">
            <a:solidFill>
              <a:srgbClr val="E1C7B6"/>
            </a:solidFill>
            <a:prstDash val="solid"/>
          </a:ln>
        </p:spPr>
      </p:sp>
      <p:sp>
        <p:nvSpPr>
          <p:cNvPr id="17" name="Text 14"/>
          <p:cNvSpPr/>
          <p:nvPr/>
        </p:nvSpPr>
        <p:spPr>
          <a:xfrm>
            <a:off x="971431" y="4396621"/>
            <a:ext cx="2237899"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Implementation Tools</a:t>
            </a:r>
            <a:endParaRPr lang="en-US" sz="1650" dirty="0"/>
          </a:p>
        </p:txBody>
      </p:sp>
      <p:sp>
        <p:nvSpPr>
          <p:cNvPr id="18" name="Text 15"/>
          <p:cNvSpPr/>
          <p:nvPr/>
        </p:nvSpPr>
        <p:spPr>
          <a:xfrm>
            <a:off x="971431" y="4764405"/>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expo-image-manipulator</a:t>
            </a:r>
            <a:endParaRPr lang="en-US" sz="1300" dirty="0"/>
          </a:p>
        </p:txBody>
      </p:sp>
      <p:sp>
        <p:nvSpPr>
          <p:cNvPr id="19" name="Text 16"/>
          <p:cNvSpPr/>
          <p:nvPr/>
        </p:nvSpPr>
        <p:spPr>
          <a:xfrm>
            <a:off x="971431" y="5096113"/>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react-native-image-resizer</a:t>
            </a:r>
            <a:endParaRPr lang="en-US" sz="1300" dirty="0"/>
          </a:p>
        </p:txBody>
      </p:sp>
      <p:sp>
        <p:nvSpPr>
          <p:cNvPr id="20" name="Text 17"/>
          <p:cNvSpPr/>
          <p:nvPr/>
        </p:nvSpPr>
        <p:spPr>
          <a:xfrm>
            <a:off x="971431" y="5427821"/>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Quality parameter in ImagePicker</a:t>
            </a:r>
            <a:endParaRPr lang="en-US" sz="1300" dirty="0"/>
          </a:p>
        </p:txBody>
      </p:sp>
      <p:sp>
        <p:nvSpPr>
          <p:cNvPr id="21" name="Text 18"/>
          <p:cNvSpPr/>
          <p:nvPr/>
        </p:nvSpPr>
        <p:spPr>
          <a:xfrm>
            <a:off x="971431" y="5759529"/>
            <a:ext cx="7201138"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00"/>
                </a:solidFill>
                <a:latin typeface="Inter" pitchFamily="34" charset="0"/>
                <a:ea typeface="Inter" pitchFamily="34" charset="-122"/>
                <a:cs typeface="Inter" pitchFamily="34" charset="-120"/>
              </a:rPr>
              <a:t>Server-side processing options</a:t>
            </a:r>
            <a:endParaRPr lang="en-US" sz="1300" dirty="0"/>
          </a:p>
        </p:txBody>
      </p:sp>
      <p:sp>
        <p:nvSpPr>
          <p:cNvPr id="22" name="Text 19"/>
          <p:cNvSpPr/>
          <p:nvPr/>
        </p:nvSpPr>
        <p:spPr>
          <a:xfrm>
            <a:off x="793790" y="6400681"/>
            <a:ext cx="7556421" cy="1088708"/>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Effective image optimization balances visual quality with performance requirements. For user-generated content, implement adaptive compression strategies based on network conditions, device capabilities, and content type. Consider generating multiple resolutions for different use cases, such as thumbnails for lists and higher quality versions for detailed views.</a:t>
            </a: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782955"/>
            <a:ext cx="10636210"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Integrating All Features: A Complete Example</a:t>
            </a:r>
            <a:endParaRPr lang="en-US" sz="3750" dirty="0"/>
          </a:p>
        </p:txBody>
      </p:sp>
      <p:pic>
        <p:nvPicPr>
          <p:cNvPr id="3" name="Image 0" descr="preencoded.png">    </p:cNvPr>
          <p:cNvPicPr>
            <a:picLocks noChangeAspect="1"/>
          </p:cNvPicPr>
          <p:nvPr/>
        </p:nvPicPr>
        <p:blipFill>
          <a:blip r:embed="rId1"/>
          <a:stretch>
            <a:fillRect/>
          </a:stretch>
        </p:blipFill>
        <p:spPr>
          <a:xfrm>
            <a:off x="801410" y="1896189"/>
            <a:ext cx="3141226" cy="3141226"/>
          </a:xfrm>
          <a:prstGeom prst="rect">
            <a:avLst/>
          </a:prstGeom>
        </p:spPr>
      </p:pic>
      <p:pic>
        <p:nvPicPr>
          <p:cNvPr id="4" name="Image 1" descr="preencoded.png">    </p:cNvPr>
          <p:cNvPicPr>
            <a:picLocks noChangeAspect="1"/>
          </p:cNvPicPr>
          <p:nvPr/>
        </p:nvPicPr>
        <p:blipFill>
          <a:blip r:embed="rId2"/>
          <a:stretch>
            <a:fillRect/>
          </a:stretch>
        </p:blipFill>
        <p:spPr>
          <a:xfrm>
            <a:off x="4096822" y="1896189"/>
            <a:ext cx="3141226" cy="3141226"/>
          </a:xfrm>
          <a:prstGeom prst="rect">
            <a:avLst/>
          </a:prstGeom>
        </p:spPr>
      </p:pic>
      <p:pic>
        <p:nvPicPr>
          <p:cNvPr id="5" name="Image 2" descr="preencoded.png">    </p:cNvPr>
          <p:cNvPicPr>
            <a:picLocks noChangeAspect="1"/>
          </p:cNvPicPr>
          <p:nvPr/>
        </p:nvPicPr>
        <p:blipFill>
          <a:blip r:embed="rId3"/>
          <a:stretch>
            <a:fillRect/>
          </a:stretch>
        </p:blipFill>
        <p:spPr>
          <a:xfrm>
            <a:off x="7392233" y="1896189"/>
            <a:ext cx="3141226" cy="3141226"/>
          </a:xfrm>
          <a:prstGeom prst="rect">
            <a:avLst/>
          </a:prstGeom>
        </p:spPr>
      </p:pic>
      <p:pic>
        <p:nvPicPr>
          <p:cNvPr id="6" name="Image 3" descr="preencoded.png">    </p:cNvPr>
          <p:cNvPicPr>
            <a:picLocks noChangeAspect="1"/>
          </p:cNvPicPr>
          <p:nvPr/>
        </p:nvPicPr>
        <p:blipFill>
          <a:blip r:embed="rId4"/>
          <a:stretch>
            <a:fillRect/>
          </a:stretch>
        </p:blipFill>
        <p:spPr>
          <a:xfrm>
            <a:off x="10687645" y="1896189"/>
            <a:ext cx="3141345" cy="3141345"/>
          </a:xfrm>
          <a:prstGeom prst="rect">
            <a:avLst/>
          </a:prstGeom>
        </p:spPr>
      </p:pic>
      <p:sp>
        <p:nvSpPr>
          <p:cNvPr id="7" name="Text 1"/>
          <p:cNvSpPr/>
          <p:nvPr/>
        </p:nvSpPr>
        <p:spPr>
          <a:xfrm>
            <a:off x="793790" y="5379601"/>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By combining Gemini AI, Maps, and Image Picker into a cohesive application, you can create powerful experiences that exceed the sum of their parts. Consider implementing a travel companion app that allows users to capture photos at locations, uses Gemini to identify landmarks and generate descriptions, and displays these memories on a personalized map.</a:t>
            </a:r>
            <a:endParaRPr lang="en-US" sz="1500" dirty="0"/>
          </a:p>
        </p:txBody>
      </p:sp>
      <p:sp>
        <p:nvSpPr>
          <p:cNvPr id="8" name="Text 2"/>
          <p:cNvSpPr/>
          <p:nvPr/>
        </p:nvSpPr>
        <p:spPr>
          <a:xfrm>
            <a:off x="793790" y="6521529"/>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This integrated approach demonstrates how modern mobile applications can combine multiple sophisticated APIs to create intuitive, contextual experiences. Focus on creating smooth transitions between these features and maintaining consistent state management across the different integration points. As you develop your own applications, look for similar opportunities to create synergy between disparate capabilities.</a:t>
            </a:r>
            <a:endParaRPr lang="en-US" sz="1500" dirty="0"/>
          </a:p>
        </p:txBody>
      </p:sp>
      <p:pic>
        <p:nvPicPr>
          <p:cNvPr id="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910"/>
          </a:xfrm>
          <a:prstGeom prst="rect">
            <a:avLst/>
          </a:prstGeom>
        </p:spPr>
      </p:pic>
      <p:sp>
        <p:nvSpPr>
          <p:cNvPr id="3" name="Text 0"/>
          <p:cNvSpPr/>
          <p:nvPr/>
        </p:nvSpPr>
        <p:spPr>
          <a:xfrm>
            <a:off x="6225540" y="580668"/>
            <a:ext cx="6610588" cy="428863"/>
          </a:xfrm>
          <a:prstGeom prst="rect">
            <a:avLst/>
          </a:prstGeom>
          <a:noFill/>
          <a:ln/>
        </p:spPr>
        <p:txBody>
          <a:bodyPr wrap="none" lIns="0" tIns="0" rIns="0" bIns="0" rtlCol="0" anchor="t"/>
          <a:lstStyle/>
          <a:p>
            <a:pPr algn="l" indent="0" marL="0">
              <a:lnSpc>
                <a:spcPts val="3350"/>
              </a:lnSpc>
              <a:buNone/>
            </a:pPr>
            <a:r>
              <a:rPr lang="en-US" sz="2700" b="1" dirty="0">
                <a:solidFill>
                  <a:srgbClr val="000000"/>
                </a:solidFill>
                <a:latin typeface="Inter Bold" pitchFamily="34" charset="0"/>
                <a:ea typeface="Inter Bold" pitchFamily="34" charset="-122"/>
                <a:cs typeface="Inter Bold" pitchFamily="34" charset="-120"/>
              </a:rPr>
              <a:t>Getting Started with Expo Project Setup</a:t>
            </a:r>
            <a:endParaRPr lang="en-US" sz="2700" dirty="0"/>
          </a:p>
        </p:txBody>
      </p:sp>
      <p:pic>
        <p:nvPicPr>
          <p:cNvPr id="4" name="Image 1" descr="preencoded.png">    </p:cNvPr>
          <p:cNvPicPr>
            <a:picLocks noChangeAspect="1"/>
          </p:cNvPicPr>
          <p:nvPr/>
        </p:nvPicPr>
        <p:blipFill>
          <a:blip r:embed="rId2"/>
          <a:stretch>
            <a:fillRect/>
          </a:stretch>
        </p:blipFill>
        <p:spPr>
          <a:xfrm>
            <a:off x="6225540" y="1215390"/>
            <a:ext cx="686276" cy="1370290"/>
          </a:xfrm>
          <a:prstGeom prst="rect">
            <a:avLst/>
          </a:prstGeom>
        </p:spPr>
      </p:pic>
      <p:sp>
        <p:nvSpPr>
          <p:cNvPr id="5" name="Text 1"/>
          <p:cNvSpPr/>
          <p:nvPr/>
        </p:nvSpPr>
        <p:spPr>
          <a:xfrm>
            <a:off x="7117675" y="1352550"/>
            <a:ext cx="1715810" cy="21443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Initialize Project</a:t>
            </a:r>
            <a:endParaRPr lang="en-US" sz="1350" dirty="0"/>
          </a:p>
        </p:txBody>
      </p:sp>
      <p:sp>
        <p:nvSpPr>
          <p:cNvPr id="6" name="Text 2"/>
          <p:cNvSpPr/>
          <p:nvPr/>
        </p:nvSpPr>
        <p:spPr>
          <a:xfrm>
            <a:off x="7117675" y="1649254"/>
            <a:ext cx="6773585"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Create a new Expo project or use existing one</a:t>
            </a:r>
            <a:endParaRPr lang="en-US" sz="1050" dirty="0"/>
          </a:p>
        </p:txBody>
      </p:sp>
      <p:sp>
        <p:nvSpPr>
          <p:cNvPr id="7" name="Shape 3"/>
          <p:cNvSpPr/>
          <p:nvPr/>
        </p:nvSpPr>
        <p:spPr>
          <a:xfrm>
            <a:off x="7117675" y="2023229"/>
            <a:ext cx="6773585" cy="425291"/>
          </a:xfrm>
          <a:prstGeom prst="roundRect">
            <a:avLst>
              <a:gd name="adj" fmla="val 13556"/>
            </a:avLst>
          </a:prstGeom>
          <a:solidFill>
            <a:srgbClr val="FBE1D0"/>
          </a:solidFill>
          <a:ln/>
        </p:spPr>
      </p:sp>
      <p:sp>
        <p:nvSpPr>
          <p:cNvPr id="8" name="Shape 4"/>
          <p:cNvSpPr/>
          <p:nvPr/>
        </p:nvSpPr>
        <p:spPr>
          <a:xfrm>
            <a:off x="7110889" y="2023229"/>
            <a:ext cx="6787158" cy="425291"/>
          </a:xfrm>
          <a:prstGeom prst="roundRect">
            <a:avLst>
              <a:gd name="adj" fmla="val 4841"/>
            </a:avLst>
          </a:prstGeom>
          <a:solidFill>
            <a:srgbClr val="FBE1D0"/>
          </a:solidFill>
          <a:ln/>
        </p:spPr>
      </p:sp>
      <p:sp>
        <p:nvSpPr>
          <p:cNvPr id="9" name="Text 5"/>
          <p:cNvSpPr/>
          <p:nvPr/>
        </p:nvSpPr>
        <p:spPr>
          <a:xfrm>
            <a:off x="7248049" y="2126099"/>
            <a:ext cx="6512838"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npx create-expo-app my-feature-rich-app</a:t>
            </a:r>
            <a:endParaRPr lang="en-US" sz="1050" dirty="0"/>
          </a:p>
        </p:txBody>
      </p:sp>
      <p:pic>
        <p:nvPicPr>
          <p:cNvPr id="10" name="Image 2" descr="preencoded.png">    </p:cNvPr>
          <p:cNvPicPr>
            <a:picLocks noChangeAspect="1"/>
          </p:cNvPicPr>
          <p:nvPr/>
        </p:nvPicPr>
        <p:blipFill>
          <a:blip r:embed="rId3"/>
          <a:stretch>
            <a:fillRect/>
          </a:stretch>
        </p:blipFill>
        <p:spPr>
          <a:xfrm>
            <a:off x="6225540" y="2585680"/>
            <a:ext cx="686276" cy="1370290"/>
          </a:xfrm>
          <a:prstGeom prst="rect">
            <a:avLst/>
          </a:prstGeom>
        </p:spPr>
      </p:pic>
      <p:sp>
        <p:nvSpPr>
          <p:cNvPr id="11" name="Text 6"/>
          <p:cNvSpPr/>
          <p:nvPr/>
        </p:nvSpPr>
        <p:spPr>
          <a:xfrm>
            <a:off x="7117675" y="2722840"/>
            <a:ext cx="1752957" cy="21443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Install Dependencies</a:t>
            </a:r>
            <a:endParaRPr lang="en-US" sz="1350" dirty="0"/>
          </a:p>
        </p:txBody>
      </p:sp>
      <p:sp>
        <p:nvSpPr>
          <p:cNvPr id="12" name="Text 7"/>
          <p:cNvSpPr/>
          <p:nvPr/>
        </p:nvSpPr>
        <p:spPr>
          <a:xfrm>
            <a:off x="7117675" y="3019544"/>
            <a:ext cx="6773585"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Add required packages for integrations</a:t>
            </a:r>
            <a:endParaRPr lang="en-US" sz="1050" dirty="0"/>
          </a:p>
        </p:txBody>
      </p:sp>
      <p:sp>
        <p:nvSpPr>
          <p:cNvPr id="13" name="Shape 8"/>
          <p:cNvSpPr/>
          <p:nvPr/>
        </p:nvSpPr>
        <p:spPr>
          <a:xfrm>
            <a:off x="7117675" y="3393519"/>
            <a:ext cx="6773585" cy="425291"/>
          </a:xfrm>
          <a:prstGeom prst="roundRect">
            <a:avLst>
              <a:gd name="adj" fmla="val 13556"/>
            </a:avLst>
          </a:prstGeom>
          <a:solidFill>
            <a:srgbClr val="FBE1D0"/>
          </a:solidFill>
          <a:ln/>
        </p:spPr>
      </p:sp>
      <p:sp>
        <p:nvSpPr>
          <p:cNvPr id="14" name="Shape 9"/>
          <p:cNvSpPr/>
          <p:nvPr/>
        </p:nvSpPr>
        <p:spPr>
          <a:xfrm>
            <a:off x="7110889" y="3393519"/>
            <a:ext cx="6787158" cy="425291"/>
          </a:xfrm>
          <a:prstGeom prst="roundRect">
            <a:avLst>
              <a:gd name="adj" fmla="val 4841"/>
            </a:avLst>
          </a:prstGeom>
          <a:solidFill>
            <a:srgbClr val="FBE1D0"/>
          </a:solidFill>
          <a:ln/>
        </p:spPr>
      </p:sp>
      <p:sp>
        <p:nvSpPr>
          <p:cNvPr id="15" name="Text 10"/>
          <p:cNvSpPr/>
          <p:nvPr/>
        </p:nvSpPr>
        <p:spPr>
          <a:xfrm>
            <a:off x="7248049" y="3496389"/>
            <a:ext cx="6512838"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npx expo install expo-dev-client</a:t>
            </a:r>
            <a:endParaRPr lang="en-US" sz="1050" dirty="0"/>
          </a:p>
        </p:txBody>
      </p:sp>
      <p:pic>
        <p:nvPicPr>
          <p:cNvPr id="16" name="Image 3" descr="preencoded.png">    </p:cNvPr>
          <p:cNvPicPr>
            <a:picLocks noChangeAspect="1"/>
          </p:cNvPicPr>
          <p:nvPr/>
        </p:nvPicPr>
        <p:blipFill>
          <a:blip r:embed="rId4"/>
          <a:stretch>
            <a:fillRect/>
          </a:stretch>
        </p:blipFill>
        <p:spPr>
          <a:xfrm>
            <a:off x="6225540" y="3955971"/>
            <a:ext cx="686276" cy="1370290"/>
          </a:xfrm>
          <a:prstGeom prst="rect">
            <a:avLst/>
          </a:prstGeom>
        </p:spPr>
      </p:pic>
      <p:sp>
        <p:nvSpPr>
          <p:cNvPr id="17" name="Text 11"/>
          <p:cNvSpPr/>
          <p:nvPr/>
        </p:nvSpPr>
        <p:spPr>
          <a:xfrm>
            <a:off x="7117675" y="4093131"/>
            <a:ext cx="2452568" cy="21443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Configure Development Build</a:t>
            </a:r>
            <a:endParaRPr lang="en-US" sz="1350" dirty="0"/>
          </a:p>
        </p:txBody>
      </p:sp>
      <p:sp>
        <p:nvSpPr>
          <p:cNvPr id="18" name="Text 12"/>
          <p:cNvSpPr/>
          <p:nvPr/>
        </p:nvSpPr>
        <p:spPr>
          <a:xfrm>
            <a:off x="7117675" y="4389834"/>
            <a:ext cx="6773585"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Set up for native module support</a:t>
            </a:r>
            <a:endParaRPr lang="en-US" sz="1050" dirty="0"/>
          </a:p>
        </p:txBody>
      </p:sp>
      <p:sp>
        <p:nvSpPr>
          <p:cNvPr id="19" name="Shape 13"/>
          <p:cNvSpPr/>
          <p:nvPr/>
        </p:nvSpPr>
        <p:spPr>
          <a:xfrm>
            <a:off x="7117675" y="4763810"/>
            <a:ext cx="6773585" cy="425291"/>
          </a:xfrm>
          <a:prstGeom prst="roundRect">
            <a:avLst>
              <a:gd name="adj" fmla="val 13556"/>
            </a:avLst>
          </a:prstGeom>
          <a:solidFill>
            <a:srgbClr val="FBE1D0"/>
          </a:solidFill>
          <a:ln/>
        </p:spPr>
      </p:sp>
      <p:sp>
        <p:nvSpPr>
          <p:cNvPr id="20" name="Shape 14"/>
          <p:cNvSpPr/>
          <p:nvPr/>
        </p:nvSpPr>
        <p:spPr>
          <a:xfrm>
            <a:off x="7110889" y="4763810"/>
            <a:ext cx="6787158" cy="425291"/>
          </a:xfrm>
          <a:prstGeom prst="roundRect">
            <a:avLst>
              <a:gd name="adj" fmla="val 4841"/>
            </a:avLst>
          </a:prstGeom>
          <a:solidFill>
            <a:srgbClr val="FBE1D0"/>
          </a:solidFill>
          <a:ln/>
        </p:spPr>
      </p:sp>
      <p:sp>
        <p:nvSpPr>
          <p:cNvPr id="21" name="Text 15"/>
          <p:cNvSpPr/>
          <p:nvPr/>
        </p:nvSpPr>
        <p:spPr>
          <a:xfrm>
            <a:off x="7248049" y="4866680"/>
            <a:ext cx="6512838"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npx expo prebuild</a:t>
            </a:r>
            <a:endParaRPr lang="en-US" sz="1050" dirty="0"/>
          </a:p>
        </p:txBody>
      </p:sp>
      <p:pic>
        <p:nvPicPr>
          <p:cNvPr id="22" name="Image 4" descr="preencoded.png">    </p:cNvPr>
          <p:cNvPicPr>
            <a:picLocks noChangeAspect="1"/>
          </p:cNvPicPr>
          <p:nvPr/>
        </p:nvPicPr>
        <p:blipFill>
          <a:blip r:embed="rId5"/>
          <a:stretch>
            <a:fillRect/>
          </a:stretch>
        </p:blipFill>
        <p:spPr>
          <a:xfrm>
            <a:off x="6225540" y="5326261"/>
            <a:ext cx="686276" cy="2323981"/>
          </a:xfrm>
          <a:prstGeom prst="rect">
            <a:avLst/>
          </a:prstGeom>
        </p:spPr>
      </p:pic>
      <p:sp>
        <p:nvSpPr>
          <p:cNvPr id="23" name="Text 16"/>
          <p:cNvSpPr/>
          <p:nvPr/>
        </p:nvSpPr>
        <p:spPr>
          <a:xfrm>
            <a:off x="7117675" y="5463421"/>
            <a:ext cx="1715810" cy="21443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Test Environment</a:t>
            </a:r>
            <a:endParaRPr lang="en-US" sz="1350" dirty="0"/>
          </a:p>
        </p:txBody>
      </p:sp>
      <p:sp>
        <p:nvSpPr>
          <p:cNvPr id="24" name="Text 17"/>
          <p:cNvSpPr/>
          <p:nvPr/>
        </p:nvSpPr>
        <p:spPr>
          <a:xfrm>
            <a:off x="7117675" y="5760125"/>
            <a:ext cx="6773585"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Run on development client for native module testing</a:t>
            </a:r>
            <a:endParaRPr lang="en-US" sz="1050" dirty="0"/>
          </a:p>
        </p:txBody>
      </p:sp>
      <p:sp>
        <p:nvSpPr>
          <p:cNvPr id="25" name="Shape 18"/>
          <p:cNvSpPr/>
          <p:nvPr/>
        </p:nvSpPr>
        <p:spPr>
          <a:xfrm>
            <a:off x="7117675" y="6134100"/>
            <a:ext cx="6773585" cy="425291"/>
          </a:xfrm>
          <a:prstGeom prst="roundRect">
            <a:avLst>
              <a:gd name="adj" fmla="val 13556"/>
            </a:avLst>
          </a:prstGeom>
          <a:solidFill>
            <a:srgbClr val="FBE1D0"/>
          </a:solidFill>
          <a:ln/>
        </p:spPr>
      </p:sp>
      <p:sp>
        <p:nvSpPr>
          <p:cNvPr id="26" name="Shape 19"/>
          <p:cNvSpPr/>
          <p:nvPr/>
        </p:nvSpPr>
        <p:spPr>
          <a:xfrm>
            <a:off x="7110889" y="6134100"/>
            <a:ext cx="6787158" cy="425291"/>
          </a:xfrm>
          <a:prstGeom prst="roundRect">
            <a:avLst>
              <a:gd name="adj" fmla="val 4841"/>
            </a:avLst>
          </a:prstGeom>
          <a:solidFill>
            <a:srgbClr val="FBE1D0"/>
          </a:solidFill>
          <a:ln/>
        </p:spPr>
      </p:sp>
      <p:sp>
        <p:nvSpPr>
          <p:cNvPr id="27" name="Text 20"/>
          <p:cNvSpPr/>
          <p:nvPr/>
        </p:nvSpPr>
        <p:spPr>
          <a:xfrm>
            <a:off x="7248049" y="6236970"/>
            <a:ext cx="6512838"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npx expo run:android</a:t>
            </a:r>
            <a:endParaRPr lang="en-US" sz="1050" dirty="0"/>
          </a:p>
        </p:txBody>
      </p:sp>
      <p:sp>
        <p:nvSpPr>
          <p:cNvPr id="28" name="Text 21"/>
          <p:cNvSpPr/>
          <p:nvPr/>
        </p:nvSpPr>
        <p:spPr>
          <a:xfrm>
            <a:off x="7117675" y="6713815"/>
            <a:ext cx="6773585"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 or </a:t>
            </a:r>
            <a:endParaRPr lang="en-US" sz="1050" dirty="0"/>
          </a:p>
        </p:txBody>
      </p:sp>
      <p:sp>
        <p:nvSpPr>
          <p:cNvPr id="29" name="Shape 22"/>
          <p:cNvSpPr/>
          <p:nvPr/>
        </p:nvSpPr>
        <p:spPr>
          <a:xfrm>
            <a:off x="7117675" y="7087791"/>
            <a:ext cx="6773585" cy="425291"/>
          </a:xfrm>
          <a:prstGeom prst="roundRect">
            <a:avLst>
              <a:gd name="adj" fmla="val 13556"/>
            </a:avLst>
          </a:prstGeom>
          <a:solidFill>
            <a:srgbClr val="FBE1D0"/>
          </a:solidFill>
          <a:ln/>
        </p:spPr>
      </p:sp>
      <p:sp>
        <p:nvSpPr>
          <p:cNvPr id="30" name="Shape 23"/>
          <p:cNvSpPr/>
          <p:nvPr/>
        </p:nvSpPr>
        <p:spPr>
          <a:xfrm>
            <a:off x="7110889" y="7087791"/>
            <a:ext cx="6787158" cy="425291"/>
          </a:xfrm>
          <a:prstGeom prst="roundRect">
            <a:avLst>
              <a:gd name="adj" fmla="val 4841"/>
            </a:avLst>
          </a:prstGeom>
          <a:solidFill>
            <a:srgbClr val="FBE1D0"/>
          </a:solidFill>
          <a:ln/>
        </p:spPr>
      </p:sp>
      <p:sp>
        <p:nvSpPr>
          <p:cNvPr id="31" name="Text 24"/>
          <p:cNvSpPr/>
          <p:nvPr/>
        </p:nvSpPr>
        <p:spPr>
          <a:xfrm>
            <a:off x="7248049" y="7190661"/>
            <a:ext cx="6512838" cy="219551"/>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npx expo run:ios</a:t>
            </a:r>
            <a:endParaRPr lang="en-US" sz="1050" dirty="0"/>
          </a:p>
        </p:txBody>
      </p:sp>
      <p:pic>
        <p:nvPicPr>
          <p:cNvPr id="32"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87837"/>
            <a:ext cx="686657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Gemini AI</a:t>
            </a:r>
            <a:endParaRPr lang="en-US" sz="4450" dirty="0"/>
          </a:p>
        </p:txBody>
      </p:sp>
      <p:sp>
        <p:nvSpPr>
          <p:cNvPr id="3" name="Shape 1"/>
          <p:cNvSpPr/>
          <p:nvPr/>
        </p:nvSpPr>
        <p:spPr>
          <a:xfrm>
            <a:off x="793790" y="1950244"/>
            <a:ext cx="2173724" cy="1306949"/>
          </a:xfrm>
          <a:prstGeom prst="roundRect">
            <a:avLst>
              <a:gd name="adj" fmla="val 7289"/>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21167" y="2404348"/>
            <a:ext cx="318968" cy="398621"/>
          </a:xfrm>
          <a:prstGeom prst="rect">
            <a:avLst/>
          </a:prstGeom>
        </p:spPr>
      </p:pic>
      <p:sp>
        <p:nvSpPr>
          <p:cNvPr id="5" name="Text 2"/>
          <p:cNvSpPr/>
          <p:nvPr/>
        </p:nvSpPr>
        <p:spPr>
          <a:xfrm>
            <a:off x="3194328" y="2177058"/>
            <a:ext cx="412968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Google's multimodal AI model</a:t>
            </a:r>
            <a:endParaRPr lang="en-US" sz="2200" dirty="0"/>
          </a:p>
        </p:txBody>
      </p:sp>
      <p:sp>
        <p:nvSpPr>
          <p:cNvPr id="6" name="Text 3"/>
          <p:cNvSpPr/>
          <p:nvPr/>
        </p:nvSpPr>
        <p:spPr>
          <a:xfrm>
            <a:off x="3194328" y="2667476"/>
            <a:ext cx="456557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Advanced language and vision capabilities</a:t>
            </a:r>
            <a:endParaRPr lang="en-US" sz="1750" dirty="0"/>
          </a:p>
        </p:txBody>
      </p:sp>
      <p:sp>
        <p:nvSpPr>
          <p:cNvPr id="7" name="Shape 4"/>
          <p:cNvSpPr/>
          <p:nvPr/>
        </p:nvSpPr>
        <p:spPr>
          <a:xfrm>
            <a:off x="3080861" y="3241953"/>
            <a:ext cx="10642402" cy="15240"/>
          </a:xfrm>
          <a:prstGeom prst="roundRect">
            <a:avLst>
              <a:gd name="adj" fmla="val 625116"/>
            </a:avLst>
          </a:prstGeom>
          <a:solidFill>
            <a:srgbClr val="E1C7B6"/>
          </a:solidFill>
          <a:ln/>
        </p:spPr>
      </p:sp>
      <p:sp>
        <p:nvSpPr>
          <p:cNvPr id="8" name="Shape 5"/>
          <p:cNvSpPr/>
          <p:nvPr/>
        </p:nvSpPr>
        <p:spPr>
          <a:xfrm>
            <a:off x="793790" y="3370540"/>
            <a:ext cx="4347567" cy="1306949"/>
          </a:xfrm>
          <a:prstGeom prst="roundRect">
            <a:avLst>
              <a:gd name="adj" fmla="val 7289"/>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08089" y="3824645"/>
            <a:ext cx="318968" cy="398621"/>
          </a:xfrm>
          <a:prstGeom prst="rect">
            <a:avLst/>
          </a:prstGeom>
        </p:spPr>
      </p:pic>
      <p:sp>
        <p:nvSpPr>
          <p:cNvPr id="10" name="Text 6"/>
          <p:cNvSpPr/>
          <p:nvPr/>
        </p:nvSpPr>
        <p:spPr>
          <a:xfrm>
            <a:off x="5368171" y="3597354"/>
            <a:ext cx="357639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Conversational interfaces</a:t>
            </a:r>
            <a:endParaRPr lang="en-US" sz="2200" dirty="0"/>
          </a:p>
        </p:txBody>
      </p:sp>
      <p:sp>
        <p:nvSpPr>
          <p:cNvPr id="11" name="Text 7"/>
          <p:cNvSpPr/>
          <p:nvPr/>
        </p:nvSpPr>
        <p:spPr>
          <a:xfrm>
            <a:off x="5368171" y="4087773"/>
            <a:ext cx="4743926"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Natural dialog and contextual understanding</a:t>
            </a:r>
            <a:endParaRPr lang="en-US" sz="1750" dirty="0"/>
          </a:p>
        </p:txBody>
      </p:sp>
      <p:sp>
        <p:nvSpPr>
          <p:cNvPr id="12" name="Shape 8"/>
          <p:cNvSpPr/>
          <p:nvPr/>
        </p:nvSpPr>
        <p:spPr>
          <a:xfrm>
            <a:off x="5254704" y="4662249"/>
            <a:ext cx="8468558" cy="15240"/>
          </a:xfrm>
          <a:prstGeom prst="roundRect">
            <a:avLst>
              <a:gd name="adj" fmla="val 625116"/>
            </a:avLst>
          </a:prstGeom>
          <a:solidFill>
            <a:srgbClr val="E1C7B6"/>
          </a:solidFill>
          <a:ln/>
        </p:spPr>
      </p:sp>
      <p:sp>
        <p:nvSpPr>
          <p:cNvPr id="13" name="Shape 9"/>
          <p:cNvSpPr/>
          <p:nvPr/>
        </p:nvSpPr>
        <p:spPr>
          <a:xfrm>
            <a:off x="793790" y="4790837"/>
            <a:ext cx="6521410" cy="1306949"/>
          </a:xfrm>
          <a:prstGeom prst="roundRect">
            <a:avLst>
              <a:gd name="adj" fmla="val 7289"/>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895011" y="5244941"/>
            <a:ext cx="318968" cy="398621"/>
          </a:xfrm>
          <a:prstGeom prst="rect">
            <a:avLst/>
          </a:prstGeom>
        </p:spPr>
      </p:pic>
      <p:sp>
        <p:nvSpPr>
          <p:cNvPr id="15" name="Text 10"/>
          <p:cNvSpPr/>
          <p:nvPr/>
        </p:nvSpPr>
        <p:spPr>
          <a:xfrm>
            <a:off x="7542014" y="5017651"/>
            <a:ext cx="321587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Visual content analysis</a:t>
            </a:r>
            <a:endParaRPr lang="en-US" sz="2200" dirty="0"/>
          </a:p>
        </p:txBody>
      </p:sp>
      <p:sp>
        <p:nvSpPr>
          <p:cNvPr id="16" name="Text 11"/>
          <p:cNvSpPr/>
          <p:nvPr/>
        </p:nvSpPr>
        <p:spPr>
          <a:xfrm>
            <a:off x="7542014" y="5508069"/>
            <a:ext cx="383405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Image interpretation and generation</a:t>
            </a:r>
            <a:endParaRPr lang="en-US" sz="1750" dirty="0"/>
          </a:p>
        </p:txBody>
      </p:sp>
      <p:sp>
        <p:nvSpPr>
          <p:cNvPr id="17" name="Text 12"/>
          <p:cNvSpPr/>
          <p:nvPr/>
        </p:nvSpPr>
        <p:spPr>
          <a:xfrm>
            <a:off x="793790" y="635293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Gemini AI represents Google's most advanced AI system, capable of understanding and generating text, images, and multimodal content. By integrating Gemini into your Expo app, you can provide users with intelligent assistants, content generators, and data analyzers that operate directly within your application's interface.</a:t>
            </a:r>
            <a:endParaRPr lang="en-US" sz="1750" dirty="0"/>
          </a:p>
        </p:txBody>
      </p:sp>
      <p:pic>
        <p:nvPicPr>
          <p:cNvPr id="18"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5587"/>
            <a:ext cx="75564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Setting Up Gemini AI Developer Access</a:t>
            </a:r>
            <a:endParaRPr lang="en-US" sz="4000" dirty="0"/>
          </a:p>
        </p:txBody>
      </p:sp>
      <p:sp>
        <p:nvSpPr>
          <p:cNvPr id="4" name="Shape 1"/>
          <p:cNvSpPr/>
          <p:nvPr/>
        </p:nvSpPr>
        <p:spPr>
          <a:xfrm>
            <a:off x="793790" y="2467570"/>
            <a:ext cx="152995" cy="1421368"/>
          </a:xfrm>
          <a:prstGeom prst="roundRect">
            <a:avLst>
              <a:gd name="adj" fmla="val 56042"/>
            </a:avLst>
          </a:prstGeom>
          <a:solidFill>
            <a:srgbClr val="FBE1D0"/>
          </a:solidFill>
          <a:ln w="7620">
            <a:solidFill>
              <a:srgbClr val="E1C7B6"/>
            </a:solidFill>
            <a:prstDash val="solid"/>
          </a:ln>
        </p:spPr>
      </p:sp>
      <p:sp>
        <p:nvSpPr>
          <p:cNvPr id="5" name="Text 2"/>
          <p:cNvSpPr/>
          <p:nvPr/>
        </p:nvSpPr>
        <p:spPr>
          <a:xfrm>
            <a:off x="1252895" y="2467570"/>
            <a:ext cx="407908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Create Google AI Studio Account</a:t>
            </a:r>
            <a:endParaRPr lang="en-US" sz="2000" dirty="0"/>
          </a:p>
        </p:txBody>
      </p:sp>
      <p:sp>
        <p:nvSpPr>
          <p:cNvPr id="6" name="Text 3"/>
          <p:cNvSpPr/>
          <p:nvPr/>
        </p:nvSpPr>
        <p:spPr>
          <a:xfrm>
            <a:off x="1252895" y="2908816"/>
            <a:ext cx="7097316"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Register at ai.google.dev to access the Gemini API. This platform provides the development tools and documentation needed to implement Gemini's capabilities into your application.</a:t>
            </a:r>
            <a:endParaRPr lang="en-US" sz="1600" dirty="0"/>
          </a:p>
        </p:txBody>
      </p:sp>
      <p:sp>
        <p:nvSpPr>
          <p:cNvPr id="7" name="Shape 4"/>
          <p:cNvSpPr/>
          <p:nvPr/>
        </p:nvSpPr>
        <p:spPr>
          <a:xfrm>
            <a:off x="1099899" y="4093012"/>
            <a:ext cx="152995" cy="1421368"/>
          </a:xfrm>
          <a:prstGeom prst="roundRect">
            <a:avLst>
              <a:gd name="adj" fmla="val 56042"/>
            </a:avLst>
          </a:prstGeom>
          <a:solidFill>
            <a:srgbClr val="FBE1D0"/>
          </a:solidFill>
          <a:ln w="7620">
            <a:solidFill>
              <a:srgbClr val="E1C7B6"/>
            </a:solidFill>
            <a:prstDash val="solid"/>
          </a:ln>
        </p:spPr>
      </p:sp>
      <p:sp>
        <p:nvSpPr>
          <p:cNvPr id="8" name="Text 5"/>
          <p:cNvSpPr/>
          <p:nvPr/>
        </p:nvSpPr>
        <p:spPr>
          <a:xfrm>
            <a:off x="1559004" y="4093012"/>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Generate API Key</a:t>
            </a:r>
            <a:endParaRPr lang="en-US" sz="2000" dirty="0"/>
          </a:p>
        </p:txBody>
      </p:sp>
      <p:sp>
        <p:nvSpPr>
          <p:cNvPr id="9" name="Text 6"/>
          <p:cNvSpPr/>
          <p:nvPr/>
        </p:nvSpPr>
        <p:spPr>
          <a:xfrm>
            <a:off x="1559004" y="4534257"/>
            <a:ext cx="6791206"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Navigate to the API section and create a new API key. This unique identifier will authenticate your application's requests to the Gemini service. Store this securely and never expose it in client-side code.</a:t>
            </a:r>
            <a:endParaRPr lang="en-US" sz="1600" dirty="0"/>
          </a:p>
        </p:txBody>
      </p:sp>
      <p:sp>
        <p:nvSpPr>
          <p:cNvPr id="10" name="Shape 7"/>
          <p:cNvSpPr/>
          <p:nvPr/>
        </p:nvSpPr>
        <p:spPr>
          <a:xfrm>
            <a:off x="1406128" y="5718453"/>
            <a:ext cx="152995" cy="1421368"/>
          </a:xfrm>
          <a:prstGeom prst="roundRect">
            <a:avLst>
              <a:gd name="adj" fmla="val 56042"/>
            </a:avLst>
          </a:prstGeom>
          <a:solidFill>
            <a:srgbClr val="FBE1D0"/>
          </a:solidFill>
          <a:ln w="7620">
            <a:solidFill>
              <a:srgbClr val="E1C7B6"/>
            </a:solidFill>
            <a:prstDash val="solid"/>
          </a:ln>
        </p:spPr>
      </p:sp>
      <p:sp>
        <p:nvSpPr>
          <p:cNvPr id="11" name="Text 8"/>
          <p:cNvSpPr/>
          <p:nvPr/>
        </p:nvSpPr>
        <p:spPr>
          <a:xfrm>
            <a:off x="1865233" y="5718453"/>
            <a:ext cx="3329583"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Configure API Permissions</a:t>
            </a:r>
            <a:endParaRPr lang="en-US" sz="2000" dirty="0"/>
          </a:p>
        </p:txBody>
      </p:sp>
      <p:sp>
        <p:nvSpPr>
          <p:cNvPr id="12" name="Text 9"/>
          <p:cNvSpPr/>
          <p:nvPr/>
        </p:nvSpPr>
        <p:spPr>
          <a:xfrm>
            <a:off x="1865233" y="6159698"/>
            <a:ext cx="6484977"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Set appropriate usage limits and specify which Gemini models your application will access. This ensures your integration operates within your planned resource allocation and security parameters.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4022"/>
            <a:ext cx="75564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Installing Gemini AI Package in Expo</a:t>
            </a:r>
            <a:endParaRPr lang="en-US" sz="4000" dirty="0"/>
          </a:p>
        </p:txBody>
      </p:sp>
      <p:sp>
        <p:nvSpPr>
          <p:cNvPr id="4" name="Shape 1"/>
          <p:cNvSpPr/>
          <p:nvPr/>
        </p:nvSpPr>
        <p:spPr>
          <a:xfrm>
            <a:off x="6280190" y="2326005"/>
            <a:ext cx="3676174" cy="2967752"/>
          </a:xfrm>
          <a:prstGeom prst="roundRect">
            <a:avLst>
              <a:gd name="adj" fmla="val 2889"/>
            </a:avLst>
          </a:prstGeom>
          <a:solidFill>
            <a:srgbClr val="FBE1D0"/>
          </a:solidFill>
          <a:ln w="7620">
            <a:solidFill>
              <a:srgbClr val="E1C7B6"/>
            </a:solidFill>
            <a:prstDash val="solid"/>
          </a:ln>
        </p:spPr>
      </p:sp>
      <p:sp>
        <p:nvSpPr>
          <p:cNvPr id="5" name="Text 2"/>
          <p:cNvSpPr/>
          <p:nvPr/>
        </p:nvSpPr>
        <p:spPr>
          <a:xfrm>
            <a:off x="6491883" y="2537698"/>
            <a:ext cx="2618423"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Install Google AI SDK</a:t>
            </a:r>
            <a:endParaRPr lang="en-US" sz="2000" dirty="0"/>
          </a:p>
        </p:txBody>
      </p:sp>
      <p:sp>
        <p:nvSpPr>
          <p:cNvPr id="6" name="Text 3"/>
          <p:cNvSpPr/>
          <p:nvPr/>
        </p:nvSpPr>
        <p:spPr>
          <a:xfrm>
            <a:off x="6491883" y="2978944"/>
            <a:ext cx="3252788"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Open terminal in project directory</a:t>
            </a:r>
            <a:endParaRPr lang="en-US" sz="1600" dirty="0"/>
          </a:p>
        </p:txBody>
      </p:sp>
      <p:sp>
        <p:nvSpPr>
          <p:cNvPr id="7" name="Text 4"/>
          <p:cNvSpPr/>
          <p:nvPr/>
        </p:nvSpPr>
        <p:spPr>
          <a:xfrm>
            <a:off x="6491883" y="3703796"/>
            <a:ext cx="3252788"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Run: npm install @google/generative-ai</a:t>
            </a:r>
            <a:endParaRPr lang="en-US" sz="1600" dirty="0"/>
          </a:p>
        </p:txBody>
      </p:sp>
      <p:sp>
        <p:nvSpPr>
          <p:cNvPr id="8" name="Text 5"/>
          <p:cNvSpPr/>
          <p:nvPr/>
        </p:nvSpPr>
        <p:spPr>
          <a:xfrm>
            <a:off x="6491883" y="4428649"/>
            <a:ext cx="3252788"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Verify installation in package.json</a:t>
            </a:r>
            <a:endParaRPr lang="en-US" sz="1600" dirty="0"/>
          </a:p>
        </p:txBody>
      </p:sp>
      <p:sp>
        <p:nvSpPr>
          <p:cNvPr id="9" name="Shape 6"/>
          <p:cNvSpPr/>
          <p:nvPr/>
        </p:nvSpPr>
        <p:spPr>
          <a:xfrm>
            <a:off x="10160437" y="2326005"/>
            <a:ext cx="3676174" cy="2967752"/>
          </a:xfrm>
          <a:prstGeom prst="roundRect">
            <a:avLst>
              <a:gd name="adj" fmla="val 2889"/>
            </a:avLst>
          </a:prstGeom>
          <a:solidFill>
            <a:srgbClr val="FBE1D0"/>
          </a:solidFill>
          <a:ln w="7620">
            <a:solidFill>
              <a:srgbClr val="E1C7B6"/>
            </a:solidFill>
            <a:prstDash val="solid"/>
          </a:ln>
        </p:spPr>
      </p:sp>
      <p:sp>
        <p:nvSpPr>
          <p:cNvPr id="10" name="Text 7"/>
          <p:cNvSpPr/>
          <p:nvPr/>
        </p:nvSpPr>
        <p:spPr>
          <a:xfrm>
            <a:off x="10372130" y="2537698"/>
            <a:ext cx="3252788" cy="637699"/>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Install Environment Config</a:t>
            </a:r>
            <a:endParaRPr lang="en-US" sz="2000" dirty="0"/>
          </a:p>
        </p:txBody>
      </p:sp>
      <p:sp>
        <p:nvSpPr>
          <p:cNvPr id="11" name="Text 8"/>
          <p:cNvSpPr/>
          <p:nvPr/>
        </p:nvSpPr>
        <p:spPr>
          <a:xfrm>
            <a:off x="10372130" y="3297793"/>
            <a:ext cx="3252788"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Run: npm install react-native-dotenv</a:t>
            </a:r>
            <a:endParaRPr lang="en-US" sz="1600" dirty="0"/>
          </a:p>
        </p:txBody>
      </p:sp>
      <p:sp>
        <p:nvSpPr>
          <p:cNvPr id="12" name="Text 9"/>
          <p:cNvSpPr/>
          <p:nvPr/>
        </p:nvSpPr>
        <p:spPr>
          <a:xfrm>
            <a:off x="10372130" y="4022646"/>
            <a:ext cx="3252788"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Create .env file for API key storage</a:t>
            </a:r>
            <a:endParaRPr lang="en-US" sz="1600" dirty="0"/>
          </a:p>
        </p:txBody>
      </p:sp>
      <p:sp>
        <p:nvSpPr>
          <p:cNvPr id="13" name="Text 10"/>
          <p:cNvSpPr/>
          <p:nvPr/>
        </p:nvSpPr>
        <p:spPr>
          <a:xfrm>
            <a:off x="10372130" y="4747498"/>
            <a:ext cx="3252788"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Add to .gitignore for security</a:t>
            </a:r>
            <a:endParaRPr lang="en-US" sz="1600" dirty="0"/>
          </a:p>
        </p:txBody>
      </p:sp>
      <p:sp>
        <p:nvSpPr>
          <p:cNvPr id="14" name="Shape 11"/>
          <p:cNvSpPr/>
          <p:nvPr/>
        </p:nvSpPr>
        <p:spPr>
          <a:xfrm>
            <a:off x="6280190" y="5497830"/>
            <a:ext cx="7556421" cy="1987629"/>
          </a:xfrm>
          <a:prstGeom prst="roundRect">
            <a:avLst>
              <a:gd name="adj" fmla="val 4314"/>
            </a:avLst>
          </a:prstGeom>
          <a:solidFill>
            <a:srgbClr val="FBE1D0"/>
          </a:solidFill>
          <a:ln w="7620">
            <a:solidFill>
              <a:srgbClr val="E1C7B6"/>
            </a:solidFill>
            <a:prstDash val="solid"/>
          </a:ln>
        </p:spPr>
      </p:sp>
      <p:sp>
        <p:nvSpPr>
          <p:cNvPr id="15" name="Text 12"/>
          <p:cNvSpPr/>
          <p:nvPr/>
        </p:nvSpPr>
        <p:spPr>
          <a:xfrm>
            <a:off x="6491883" y="5709523"/>
            <a:ext cx="4174927"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Configure Babel for Env Variables</a:t>
            </a:r>
            <a:endParaRPr lang="en-US" sz="2000" dirty="0"/>
          </a:p>
        </p:txBody>
      </p:sp>
      <p:sp>
        <p:nvSpPr>
          <p:cNvPr id="16" name="Text 13"/>
          <p:cNvSpPr/>
          <p:nvPr/>
        </p:nvSpPr>
        <p:spPr>
          <a:xfrm>
            <a:off x="6491883" y="6150769"/>
            <a:ext cx="7133034"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Modify babel.config.js file</a:t>
            </a:r>
            <a:endParaRPr lang="en-US" sz="1600" dirty="0"/>
          </a:p>
        </p:txBody>
      </p:sp>
      <p:sp>
        <p:nvSpPr>
          <p:cNvPr id="17" name="Text 14"/>
          <p:cNvSpPr/>
          <p:nvPr/>
        </p:nvSpPr>
        <p:spPr>
          <a:xfrm>
            <a:off x="6491883" y="6548914"/>
            <a:ext cx="7133034"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Add dotenv plugin configuration</a:t>
            </a:r>
            <a:endParaRPr lang="en-US" sz="1600" dirty="0"/>
          </a:p>
        </p:txBody>
      </p:sp>
      <p:sp>
        <p:nvSpPr>
          <p:cNvPr id="18" name="Text 15"/>
          <p:cNvSpPr/>
          <p:nvPr/>
        </p:nvSpPr>
        <p:spPr>
          <a:xfrm>
            <a:off x="6491883" y="6947059"/>
            <a:ext cx="7133034"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Restart development server</a:t>
            </a:r>
            <a:endParaRPr lang="en-US" sz="1600" dirty="0"/>
          </a:p>
        </p:txBody>
      </p:sp>
      <p:pic>
        <p:nvPicPr>
          <p:cNvPr id="19"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098" y="616863"/>
            <a:ext cx="11093887" cy="700921"/>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Creating a Gemini AI Service in Your App</a:t>
            </a:r>
            <a:endParaRPr lang="en-US" sz="4400" dirty="0"/>
          </a:p>
        </p:txBody>
      </p:sp>
      <p:sp>
        <p:nvSpPr>
          <p:cNvPr id="3" name="Text 1"/>
          <p:cNvSpPr/>
          <p:nvPr/>
        </p:nvSpPr>
        <p:spPr>
          <a:xfrm>
            <a:off x="1166574" y="2223730"/>
            <a:ext cx="3526631"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Create Services Directory</a:t>
            </a:r>
            <a:endParaRPr lang="en-US" sz="2200" dirty="0"/>
          </a:p>
        </p:txBody>
      </p:sp>
      <p:sp>
        <p:nvSpPr>
          <p:cNvPr id="4" name="Text 2"/>
          <p:cNvSpPr/>
          <p:nvPr/>
        </p:nvSpPr>
        <p:spPr>
          <a:xfrm>
            <a:off x="785098" y="2708672"/>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Organize API integrations in dedicated folder</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6227326" y="2533174"/>
            <a:ext cx="335637" cy="419576"/>
          </a:xfrm>
          <a:prstGeom prst="rect">
            <a:avLst/>
          </a:prstGeom>
        </p:spPr>
      </p:pic>
      <p:sp>
        <p:nvSpPr>
          <p:cNvPr id="7" name="Text 3"/>
          <p:cNvSpPr/>
          <p:nvPr/>
        </p:nvSpPr>
        <p:spPr>
          <a:xfrm>
            <a:off x="9937194" y="2403158"/>
            <a:ext cx="3041094"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Initialize Gemini Client</a:t>
            </a:r>
            <a:endParaRPr lang="en-US" sz="2200" dirty="0"/>
          </a:p>
        </p:txBody>
      </p:sp>
      <p:sp>
        <p:nvSpPr>
          <p:cNvPr id="8" name="Text 4"/>
          <p:cNvSpPr/>
          <p:nvPr/>
        </p:nvSpPr>
        <p:spPr>
          <a:xfrm>
            <a:off x="9937194" y="2888099"/>
            <a:ext cx="3908107" cy="358854"/>
          </a:xfrm>
          <a:prstGeom prst="rect">
            <a:avLst/>
          </a:prstGeom>
          <a:noFill/>
          <a:ln/>
        </p:spPr>
        <p:txBody>
          <a:bodyPr wrap="non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Configure API with authentication</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456176" y="2922151"/>
            <a:ext cx="335637" cy="419576"/>
          </a:xfrm>
          <a:prstGeom prst="rect">
            <a:avLst/>
          </a:prstGeom>
        </p:spPr>
      </p:pic>
      <p:sp>
        <p:nvSpPr>
          <p:cNvPr id="11" name="Text 5"/>
          <p:cNvSpPr/>
          <p:nvPr/>
        </p:nvSpPr>
        <p:spPr>
          <a:xfrm>
            <a:off x="9937194" y="4677489"/>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Define AI Methods</a:t>
            </a:r>
            <a:endParaRPr lang="en-US" sz="2200" dirty="0"/>
          </a:p>
        </p:txBody>
      </p:sp>
      <p:sp>
        <p:nvSpPr>
          <p:cNvPr id="12" name="Text 6"/>
          <p:cNvSpPr/>
          <p:nvPr/>
        </p:nvSpPr>
        <p:spPr>
          <a:xfrm>
            <a:off x="9937194" y="5162431"/>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Create wrapper functions for different capabilities</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8067199" y="5151001"/>
            <a:ext cx="335637" cy="419576"/>
          </a:xfrm>
          <a:prstGeom prst="rect">
            <a:avLst/>
          </a:prstGeom>
        </p:spPr>
      </p:pic>
      <p:sp>
        <p:nvSpPr>
          <p:cNvPr id="15" name="Text 7"/>
          <p:cNvSpPr/>
          <p:nvPr/>
        </p:nvSpPr>
        <p:spPr>
          <a:xfrm>
            <a:off x="1583531" y="4856917"/>
            <a:ext cx="3109674"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Export Service Module</a:t>
            </a:r>
            <a:endParaRPr lang="en-US" sz="2200" dirty="0"/>
          </a:p>
        </p:txBody>
      </p:sp>
      <p:sp>
        <p:nvSpPr>
          <p:cNvPr id="16" name="Text 8"/>
          <p:cNvSpPr/>
          <p:nvPr/>
        </p:nvSpPr>
        <p:spPr>
          <a:xfrm>
            <a:off x="785098" y="5341858"/>
            <a:ext cx="3908107" cy="358854"/>
          </a:xfrm>
          <a:prstGeom prst="rect">
            <a:avLst/>
          </a:prstGeom>
          <a:noFill/>
          <a:ln/>
        </p:spPr>
        <p:txBody>
          <a:bodyPr wrap="non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Make available throughout your app</a:t>
            </a:r>
            <a:endParaRPr lang="en-US" sz="1750" dirty="0"/>
          </a:p>
        </p:txBody>
      </p:sp>
      <p:pic>
        <p:nvPicPr>
          <p:cNvPr id="17" name="Image 6" descr="preencoded.png">    </p:cNvPr>
          <p:cNvPicPr>
            <a:picLocks noChangeAspect="1"/>
          </p:cNvPicPr>
          <p:nvPr/>
        </p:nvPicPr>
        <p:blipFill>
          <a:blip r:embed="rId7"/>
          <a:stretch>
            <a:fillRect/>
          </a:stretch>
        </p:blipFill>
        <p:spPr>
          <a:xfrm>
            <a:off x="5029676" y="1766411"/>
            <a:ext cx="4571048" cy="4571048"/>
          </a:xfrm>
          <a:prstGeom prst="rect">
            <a:avLst/>
          </a:prstGeom>
        </p:spPr>
      </p:pic>
      <p:pic>
        <p:nvPicPr>
          <p:cNvPr id="18" name="Image 7" descr="preencoded.png">    </p:cNvPr>
          <p:cNvPicPr>
            <a:picLocks noChangeAspect="1"/>
          </p:cNvPicPr>
          <p:nvPr/>
        </p:nvPicPr>
        <p:blipFill>
          <a:blip r:embed="rId8"/>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 well-structured AI service module centralizes your Gemini implementation, making it easier to maintain and update. This approach also allows you to implement proper error handling, request throttling, and response caching to optimize performance and user experience.</a:t>
            </a:r>
            <a:endParaRPr lang="en-US" sz="1750" dirty="0"/>
          </a:p>
        </p:txBody>
      </p:sp>
      <p:pic>
        <p:nvPicPr>
          <p:cNvPr id="20"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6519" y="572214"/>
            <a:ext cx="8742164" cy="421600"/>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Building a Text Conversation Component with Gemini</a:t>
            </a:r>
            <a:endParaRPr lang="en-US" sz="2650" dirty="0"/>
          </a:p>
        </p:txBody>
      </p:sp>
      <p:sp>
        <p:nvSpPr>
          <p:cNvPr id="3" name="Text 1"/>
          <p:cNvSpPr/>
          <p:nvPr/>
        </p:nvSpPr>
        <p:spPr>
          <a:xfrm>
            <a:off x="726519" y="1331119"/>
            <a:ext cx="1780342" cy="210860"/>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Component Structure</a:t>
            </a:r>
            <a:endParaRPr lang="en-US" sz="1300" dirty="0"/>
          </a:p>
        </p:txBody>
      </p:sp>
      <p:sp>
        <p:nvSpPr>
          <p:cNvPr id="4" name="Shape 2"/>
          <p:cNvSpPr/>
          <p:nvPr/>
        </p:nvSpPr>
        <p:spPr>
          <a:xfrm>
            <a:off x="726519" y="1693783"/>
            <a:ext cx="6424136" cy="5811679"/>
          </a:xfrm>
          <a:prstGeom prst="roundRect">
            <a:avLst>
              <a:gd name="adj" fmla="val 975"/>
            </a:avLst>
          </a:prstGeom>
          <a:solidFill>
            <a:srgbClr val="FBE1D0"/>
          </a:solidFill>
          <a:ln/>
        </p:spPr>
      </p:sp>
      <p:sp>
        <p:nvSpPr>
          <p:cNvPr id="5" name="Shape 3"/>
          <p:cNvSpPr/>
          <p:nvPr/>
        </p:nvSpPr>
        <p:spPr>
          <a:xfrm>
            <a:off x="719852" y="1693783"/>
            <a:ext cx="6437471" cy="5811679"/>
          </a:xfrm>
          <a:prstGeom prst="roundRect">
            <a:avLst>
              <a:gd name="adj" fmla="val 348"/>
            </a:avLst>
          </a:prstGeom>
          <a:solidFill>
            <a:srgbClr val="FBE1D0"/>
          </a:solidFill>
          <a:ln/>
        </p:spPr>
      </p:sp>
      <p:sp>
        <p:nvSpPr>
          <p:cNvPr id="6" name="Text 4"/>
          <p:cNvSpPr/>
          <p:nvPr/>
        </p:nvSpPr>
        <p:spPr>
          <a:xfrm>
            <a:off x="854750" y="1794986"/>
            <a:ext cx="6167676" cy="5609273"/>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GeminiChat.js</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React, { useState } from 'react';</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 View, TextInput, Button } from 'react-native';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import { geminiService } from '../services';</a:t>
            </a:r>
            <a:endParaRPr lang="en-US" sz="1050" dirty="0"/>
          </a:p>
          <a:p>
            <a:pPr algn="l" indent="0" marL="0">
              <a:lnSpc>
                <a:spcPts val="1700"/>
              </a:lnSpc>
              <a:buNone/>
            </a:pP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export const GeminiChat = () =&gt;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[prompt, setPrompt] = useState('');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[response, setResponse] = useState('');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[loading, setLoading] = useState(false);</a:t>
            </a:r>
            <a:endParaRPr lang="en-US" sz="1050" dirty="0"/>
          </a:p>
          <a:p>
            <a:pPr algn="l" indent="0" marL="0">
              <a:lnSpc>
                <a:spcPts val="1700"/>
              </a:lnSpc>
              <a:buNone/>
            </a:pP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generateResponse = async () =&gt;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setLoading(true);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try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const result = await geminiService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.generateText(prompt);</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setResponse(result);</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 catch (error)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console.error(error);</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 finally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setLoading(false);</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a:p>
            <a:pPr algn="l" indent="0" marL="0">
              <a:lnSpc>
                <a:spcPts val="1700"/>
              </a:lnSpc>
              <a:buNone/>
            </a:pP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 Render UI...</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a:t>
            </a:r>
            <a:endParaRPr lang="en-US" sz="1050" dirty="0"/>
          </a:p>
          <a:p>
            <a:pPr algn="l" indent="0" marL="0">
              <a:lnSpc>
                <a:spcPts val="1700"/>
              </a:lnSpc>
              <a:buNone/>
            </a:pPr>
            <a:r>
              <a:rPr lang="en-US" sz="1050" dirty="0">
                <a:solidFill>
                  <a:srgbClr val="000000"/>
                </a:solidFill>
                <a:highlight>
                  <a:srgbClr val="FBE1D0"/>
                </a:highlight>
                <a:latin typeface="Consolas" pitchFamily="34" charset="0"/>
                <a:ea typeface="Consolas" pitchFamily="34" charset="-122"/>
                <a:cs typeface="Consolas" pitchFamily="34" charset="-120"/>
              </a:rPr>
              <a:t>    </a:t>
            </a:r>
            <a:endParaRPr lang="en-US" sz="1050" dirty="0"/>
          </a:p>
        </p:txBody>
      </p:sp>
      <p:sp>
        <p:nvSpPr>
          <p:cNvPr id="7" name="Text 5"/>
          <p:cNvSpPr/>
          <p:nvPr/>
        </p:nvSpPr>
        <p:spPr>
          <a:xfrm>
            <a:off x="7487364" y="1331119"/>
            <a:ext cx="1800701" cy="210860"/>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Implementation Steps</a:t>
            </a:r>
            <a:endParaRPr lang="en-US" sz="1300" dirty="0"/>
          </a:p>
        </p:txBody>
      </p:sp>
      <p:sp>
        <p:nvSpPr>
          <p:cNvPr id="8" name="Text 6"/>
          <p:cNvSpPr/>
          <p:nvPr/>
        </p:nvSpPr>
        <p:spPr>
          <a:xfrm>
            <a:off x="7487364" y="167687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Create a new React component file</a:t>
            </a:r>
            <a:endParaRPr lang="en-US" sz="1050" dirty="0"/>
          </a:p>
        </p:txBody>
      </p:sp>
      <p:sp>
        <p:nvSpPr>
          <p:cNvPr id="9" name="Text 7"/>
          <p:cNvSpPr/>
          <p:nvPr/>
        </p:nvSpPr>
        <p:spPr>
          <a:xfrm>
            <a:off x="7487364" y="193976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Import the Gemini service</a:t>
            </a:r>
            <a:endParaRPr lang="en-US" sz="1050" dirty="0"/>
          </a:p>
        </p:txBody>
      </p:sp>
      <p:sp>
        <p:nvSpPr>
          <p:cNvPr id="10" name="Text 8"/>
          <p:cNvSpPr/>
          <p:nvPr/>
        </p:nvSpPr>
        <p:spPr>
          <a:xfrm>
            <a:off x="7487364" y="220265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Implement state management for user input</a:t>
            </a:r>
            <a:endParaRPr lang="en-US" sz="1050" dirty="0"/>
          </a:p>
        </p:txBody>
      </p:sp>
      <p:sp>
        <p:nvSpPr>
          <p:cNvPr id="11" name="Text 9"/>
          <p:cNvSpPr/>
          <p:nvPr/>
        </p:nvSpPr>
        <p:spPr>
          <a:xfrm>
            <a:off x="7487364" y="246554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Add function to call Gemini API</a:t>
            </a:r>
            <a:endParaRPr lang="en-US" sz="1050" dirty="0"/>
          </a:p>
        </p:txBody>
      </p:sp>
      <p:sp>
        <p:nvSpPr>
          <p:cNvPr id="12" name="Text 10"/>
          <p:cNvSpPr/>
          <p:nvPr/>
        </p:nvSpPr>
        <p:spPr>
          <a:xfrm>
            <a:off x="7487364" y="272843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Create input field and button UI</a:t>
            </a:r>
            <a:endParaRPr lang="en-US" sz="1050" dirty="0"/>
          </a:p>
        </p:txBody>
      </p:sp>
      <p:sp>
        <p:nvSpPr>
          <p:cNvPr id="13" name="Text 11"/>
          <p:cNvSpPr/>
          <p:nvPr/>
        </p:nvSpPr>
        <p:spPr>
          <a:xfrm>
            <a:off x="7487364" y="299132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Display response with loading states</a:t>
            </a:r>
            <a:endParaRPr lang="en-US" sz="1050" dirty="0"/>
          </a:p>
        </p:txBody>
      </p:sp>
      <p:sp>
        <p:nvSpPr>
          <p:cNvPr id="14" name="Text 12"/>
          <p:cNvSpPr/>
          <p:nvPr/>
        </p:nvSpPr>
        <p:spPr>
          <a:xfrm>
            <a:off x="7487364" y="325421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Handle potential errors gracefully</a:t>
            </a:r>
            <a:endParaRPr lang="en-US" sz="1050" dirty="0"/>
          </a:p>
        </p:txBody>
      </p:sp>
      <p:sp>
        <p:nvSpPr>
          <p:cNvPr id="15" name="Text 13"/>
          <p:cNvSpPr/>
          <p:nvPr/>
        </p:nvSpPr>
        <p:spPr>
          <a:xfrm>
            <a:off x="7487364" y="3517106"/>
            <a:ext cx="6424136" cy="215741"/>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000000"/>
                </a:solidFill>
                <a:latin typeface="Inter" pitchFamily="34" charset="0"/>
                <a:ea typeface="Inter" pitchFamily="34" charset="-122"/>
                <a:cs typeface="Inter" pitchFamily="34" charset="-120"/>
              </a:rPr>
              <a:t>Implement conversation history (optional)</a:t>
            </a:r>
            <a:endParaRPr lang="en-US" sz="1050" dirty="0"/>
          </a:p>
        </p:txBody>
      </p:sp>
      <p:pic>
        <p:nvPicPr>
          <p:cNvPr id="16"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1526" y="614005"/>
            <a:ext cx="10258187" cy="628055"/>
          </a:xfrm>
          <a:prstGeom prst="rect">
            <a:avLst/>
          </a:prstGeom>
          <a:noFill/>
          <a:ln/>
        </p:spPr>
        <p:txBody>
          <a:bodyPr wrap="none" lIns="0" tIns="0" rIns="0" bIns="0" rtlCol="0" anchor="t"/>
          <a:lstStyle/>
          <a:p>
            <a:pPr algn="l" indent="0" marL="0">
              <a:lnSpc>
                <a:spcPts val="4900"/>
              </a:lnSpc>
              <a:buNone/>
            </a:pPr>
            <a:r>
              <a:rPr lang="en-US" sz="3950" b="1" dirty="0">
                <a:solidFill>
                  <a:srgbClr val="000000"/>
                </a:solidFill>
                <a:latin typeface="Inter Bold" pitchFamily="34" charset="0"/>
                <a:ea typeface="Inter Bold" pitchFamily="34" charset="-122"/>
                <a:cs typeface="Inter Bold" pitchFamily="34" charset="-120"/>
              </a:rPr>
              <a:t>Implementing Image Analysis with Gemini</a:t>
            </a:r>
            <a:endParaRPr lang="en-US" sz="3950" dirty="0"/>
          </a:p>
        </p:txBody>
      </p:sp>
      <p:pic>
        <p:nvPicPr>
          <p:cNvPr id="3" name="Image 0" descr="preencoded.png">    </p:cNvPr>
          <p:cNvPicPr>
            <a:picLocks noChangeAspect="1"/>
          </p:cNvPicPr>
          <p:nvPr/>
        </p:nvPicPr>
        <p:blipFill>
          <a:blip r:embed="rId1"/>
          <a:stretch>
            <a:fillRect/>
          </a:stretch>
        </p:blipFill>
        <p:spPr>
          <a:xfrm>
            <a:off x="3239810" y="1644015"/>
            <a:ext cx="1616988" cy="1157883"/>
          </a:xfrm>
          <a:prstGeom prst="rect">
            <a:avLst/>
          </a:prstGeom>
        </p:spPr>
      </p:pic>
      <p:pic>
        <p:nvPicPr>
          <p:cNvPr id="4" name="Image 1" descr="preencoded.png">    </p:cNvPr>
          <p:cNvPicPr>
            <a:picLocks noChangeAspect="1"/>
          </p:cNvPicPr>
          <p:nvPr/>
        </p:nvPicPr>
        <p:blipFill>
          <a:blip r:embed="rId2"/>
          <a:stretch>
            <a:fillRect/>
          </a:stretch>
        </p:blipFill>
        <p:spPr>
          <a:xfrm>
            <a:off x="3906917" y="2189798"/>
            <a:ext cx="282535" cy="353258"/>
          </a:xfrm>
          <a:prstGeom prst="rect">
            <a:avLst/>
          </a:prstGeom>
        </p:spPr>
      </p:pic>
      <p:sp>
        <p:nvSpPr>
          <p:cNvPr id="5" name="Text 1"/>
          <p:cNvSpPr/>
          <p:nvPr/>
        </p:nvSpPr>
        <p:spPr>
          <a:xfrm>
            <a:off x="5057775" y="1844993"/>
            <a:ext cx="2512219" cy="313968"/>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Image Selection</a:t>
            </a:r>
            <a:endParaRPr lang="en-US" sz="1950" dirty="0"/>
          </a:p>
        </p:txBody>
      </p:sp>
      <p:sp>
        <p:nvSpPr>
          <p:cNvPr id="6" name="Text 2"/>
          <p:cNvSpPr/>
          <p:nvPr/>
        </p:nvSpPr>
        <p:spPr>
          <a:xfrm>
            <a:off x="5057775" y="2279452"/>
            <a:ext cx="3707844" cy="321469"/>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Use Expo ImagePicker to select photos</a:t>
            </a:r>
            <a:endParaRPr lang="en-US" sz="1550" dirty="0"/>
          </a:p>
        </p:txBody>
      </p:sp>
      <p:sp>
        <p:nvSpPr>
          <p:cNvPr id="7" name="Shape 3"/>
          <p:cNvSpPr/>
          <p:nvPr/>
        </p:nvSpPr>
        <p:spPr>
          <a:xfrm>
            <a:off x="4907042" y="2817495"/>
            <a:ext cx="8891588" cy="11430"/>
          </a:xfrm>
          <a:prstGeom prst="roundRect">
            <a:avLst>
              <a:gd name="adj" fmla="val 738514"/>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2431256" y="2852142"/>
            <a:ext cx="3234095" cy="1157883"/>
          </a:xfrm>
          <a:prstGeom prst="rect">
            <a:avLst/>
          </a:prstGeom>
        </p:spPr>
      </p:pic>
      <p:pic>
        <p:nvPicPr>
          <p:cNvPr id="9" name="Image 3" descr="preencoded.png">    </p:cNvPr>
          <p:cNvPicPr>
            <a:picLocks noChangeAspect="1"/>
          </p:cNvPicPr>
          <p:nvPr/>
        </p:nvPicPr>
        <p:blipFill>
          <a:blip r:embed="rId4"/>
          <a:stretch>
            <a:fillRect/>
          </a:stretch>
        </p:blipFill>
        <p:spPr>
          <a:xfrm>
            <a:off x="3906917" y="3254454"/>
            <a:ext cx="282535" cy="353258"/>
          </a:xfrm>
          <a:prstGeom prst="rect">
            <a:avLst/>
          </a:prstGeom>
        </p:spPr>
      </p:pic>
      <p:sp>
        <p:nvSpPr>
          <p:cNvPr id="10" name="Text 4"/>
          <p:cNvSpPr/>
          <p:nvPr/>
        </p:nvSpPr>
        <p:spPr>
          <a:xfrm>
            <a:off x="5866328" y="3053120"/>
            <a:ext cx="2512219" cy="313968"/>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Image Encoding</a:t>
            </a:r>
            <a:endParaRPr lang="en-US" sz="1950" dirty="0"/>
          </a:p>
        </p:txBody>
      </p:sp>
      <p:sp>
        <p:nvSpPr>
          <p:cNvPr id="11" name="Text 5"/>
          <p:cNvSpPr/>
          <p:nvPr/>
        </p:nvSpPr>
        <p:spPr>
          <a:xfrm>
            <a:off x="5866328" y="3487579"/>
            <a:ext cx="3142655" cy="321469"/>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Convert to base64 format for API</a:t>
            </a:r>
            <a:endParaRPr lang="en-US" sz="1550" dirty="0"/>
          </a:p>
        </p:txBody>
      </p:sp>
      <p:sp>
        <p:nvSpPr>
          <p:cNvPr id="12" name="Shape 6"/>
          <p:cNvSpPr/>
          <p:nvPr/>
        </p:nvSpPr>
        <p:spPr>
          <a:xfrm>
            <a:off x="5715595" y="4025622"/>
            <a:ext cx="8083034" cy="11430"/>
          </a:xfrm>
          <a:prstGeom prst="roundRect">
            <a:avLst>
              <a:gd name="adj" fmla="val 738514"/>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1622703" y="4060269"/>
            <a:ext cx="4851202" cy="1157883"/>
          </a:xfrm>
          <a:prstGeom prst="rect">
            <a:avLst/>
          </a:prstGeom>
        </p:spPr>
      </p:pic>
      <p:pic>
        <p:nvPicPr>
          <p:cNvPr id="14" name="Image 5" descr="preencoded.png">    </p:cNvPr>
          <p:cNvPicPr>
            <a:picLocks noChangeAspect="1"/>
          </p:cNvPicPr>
          <p:nvPr/>
        </p:nvPicPr>
        <p:blipFill>
          <a:blip r:embed="rId6"/>
          <a:stretch>
            <a:fillRect/>
          </a:stretch>
        </p:blipFill>
        <p:spPr>
          <a:xfrm>
            <a:off x="3907036" y="4462582"/>
            <a:ext cx="282535" cy="353258"/>
          </a:xfrm>
          <a:prstGeom prst="rect">
            <a:avLst/>
          </a:prstGeom>
        </p:spPr>
      </p:pic>
      <p:sp>
        <p:nvSpPr>
          <p:cNvPr id="15" name="Text 7"/>
          <p:cNvSpPr/>
          <p:nvPr/>
        </p:nvSpPr>
        <p:spPr>
          <a:xfrm>
            <a:off x="6674882" y="4261247"/>
            <a:ext cx="2512219" cy="313968"/>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Gemini Processing</a:t>
            </a:r>
            <a:endParaRPr lang="en-US" sz="1950" dirty="0"/>
          </a:p>
        </p:txBody>
      </p:sp>
      <p:sp>
        <p:nvSpPr>
          <p:cNvPr id="16" name="Text 8"/>
          <p:cNvSpPr/>
          <p:nvPr/>
        </p:nvSpPr>
        <p:spPr>
          <a:xfrm>
            <a:off x="6674882" y="4695706"/>
            <a:ext cx="2718078" cy="321469"/>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Send to multimodal endpoint</a:t>
            </a:r>
            <a:endParaRPr lang="en-US" sz="1550" dirty="0"/>
          </a:p>
        </p:txBody>
      </p:sp>
      <p:sp>
        <p:nvSpPr>
          <p:cNvPr id="17" name="Shape 9"/>
          <p:cNvSpPr/>
          <p:nvPr/>
        </p:nvSpPr>
        <p:spPr>
          <a:xfrm>
            <a:off x="6524149" y="5233749"/>
            <a:ext cx="7274481" cy="11430"/>
          </a:xfrm>
          <a:prstGeom prst="roundRect">
            <a:avLst>
              <a:gd name="adj" fmla="val 738514"/>
            </a:avLst>
          </a:prstGeom>
          <a:solidFill>
            <a:srgbClr val="E1C7B6"/>
          </a:solidFill>
          <a:ln/>
        </p:spPr>
      </p:sp>
      <p:pic>
        <p:nvPicPr>
          <p:cNvPr id="18" name="Image 6" descr="preencoded.png">    </p:cNvPr>
          <p:cNvPicPr>
            <a:picLocks noChangeAspect="1"/>
          </p:cNvPicPr>
          <p:nvPr/>
        </p:nvPicPr>
        <p:blipFill>
          <a:blip r:embed="rId7"/>
          <a:stretch>
            <a:fillRect/>
          </a:stretch>
        </p:blipFill>
        <p:spPr>
          <a:xfrm>
            <a:off x="814149" y="5268397"/>
            <a:ext cx="6468308" cy="1157883"/>
          </a:xfrm>
          <a:prstGeom prst="rect">
            <a:avLst/>
          </a:prstGeom>
        </p:spPr>
      </p:pic>
      <p:pic>
        <p:nvPicPr>
          <p:cNvPr id="19" name="Image 7" descr="preencoded.png">    </p:cNvPr>
          <p:cNvPicPr>
            <a:picLocks noChangeAspect="1"/>
          </p:cNvPicPr>
          <p:nvPr/>
        </p:nvPicPr>
        <p:blipFill>
          <a:blip r:embed="rId8"/>
          <a:stretch>
            <a:fillRect/>
          </a:stretch>
        </p:blipFill>
        <p:spPr>
          <a:xfrm>
            <a:off x="3907036" y="5670709"/>
            <a:ext cx="282535" cy="353258"/>
          </a:xfrm>
          <a:prstGeom prst="rect">
            <a:avLst/>
          </a:prstGeom>
        </p:spPr>
      </p:pic>
      <p:sp>
        <p:nvSpPr>
          <p:cNvPr id="20" name="Text 10"/>
          <p:cNvSpPr/>
          <p:nvPr/>
        </p:nvSpPr>
        <p:spPr>
          <a:xfrm>
            <a:off x="7483435" y="5469374"/>
            <a:ext cx="2512219" cy="313968"/>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Response Display</a:t>
            </a:r>
            <a:endParaRPr lang="en-US" sz="1950" dirty="0"/>
          </a:p>
        </p:txBody>
      </p:sp>
      <p:sp>
        <p:nvSpPr>
          <p:cNvPr id="21" name="Text 11"/>
          <p:cNvSpPr/>
          <p:nvPr/>
        </p:nvSpPr>
        <p:spPr>
          <a:xfrm>
            <a:off x="7483435" y="5903833"/>
            <a:ext cx="2759512" cy="321469"/>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Show analysis results to user</a:t>
            </a:r>
            <a:endParaRPr lang="en-US" sz="1550" dirty="0"/>
          </a:p>
        </p:txBody>
      </p:sp>
      <p:sp>
        <p:nvSpPr>
          <p:cNvPr id="22" name="Text 12"/>
          <p:cNvSpPr/>
          <p:nvPr/>
        </p:nvSpPr>
        <p:spPr>
          <a:xfrm>
            <a:off x="781526" y="6652379"/>
            <a:ext cx="13067348" cy="964406"/>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Gemini's multimodal capabilities allow your app to analyze user-submitted images and provide intelligent descriptions, object detection, or contextual information. This feature can power accessibility tools, content moderation systems, or educational applications within your Expo project.</a:t>
            </a:r>
            <a:endParaRPr lang="en-US" sz="1550" dirty="0"/>
          </a:p>
        </p:txBody>
      </p:sp>
      <p:pic>
        <p:nvPicPr>
          <p:cNvPr id="23"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2025-05-11T03:10:40Z</dcterms:created>
  <dcterms:modified xsi:type="dcterms:W3CDTF">2025-05-11T03:10:40Z</dcterms:modified>
</cp:coreProperties>
</file>